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6" r:id="rId4"/>
    <p:sldId id="265" r:id="rId5"/>
    <p:sldId id="257" r:id="rId6"/>
    <p:sldId id="259" r:id="rId7"/>
    <p:sldId id="272" r:id="rId8"/>
    <p:sldId id="273" r:id="rId9"/>
    <p:sldId id="274" r:id="rId10"/>
    <p:sldId id="275" r:id="rId11"/>
    <p:sldId id="271" r:id="rId12"/>
    <p:sldId id="270" r:id="rId13"/>
    <p:sldId id="261" r:id="rId14"/>
    <p:sldId id="269" r:id="rId15"/>
    <p:sldId id="263" r:id="rId16"/>
    <p:sldId id="283" r:id="rId17"/>
    <p:sldId id="284" r:id="rId18"/>
    <p:sldId id="264" r:id="rId19"/>
    <p:sldId id="281" r:id="rId20"/>
    <p:sldId id="285" r:id="rId21"/>
    <p:sldId id="277" r:id="rId22"/>
    <p:sldId id="286" r:id="rId23"/>
    <p:sldId id="280" r:id="rId24"/>
    <p:sldId id="287" r:id="rId25"/>
    <p:sldId id="268" r:id="rId26"/>
    <p:sldId id="279" r:id="rId27"/>
    <p:sldId id="267" r:id="rId28"/>
    <p:sldId id="262" r:id="rId29"/>
    <p:sldId id="260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89414"/>
  </p:normalViewPr>
  <p:slideViewPr>
    <p:cSldViewPr snapToGrid="0" snapToObjects="1">
      <p:cViewPr>
        <p:scale>
          <a:sx n="120" d="100"/>
          <a:sy n="120" d="100"/>
        </p:scale>
        <p:origin x="10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A5B28-6D0F-CB41-955F-86E404D06BED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8D04-3165-FC4D-BE80-5720BE30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1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\text{min} \ \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L\Big(y^{(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)}, f(\phi(\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{x}^{(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)}); \beta, \alpha)\Big) + \lambda ||\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{\beta}||_p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95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5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61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4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26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08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39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13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{w}_{k+1}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 - h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\text{min} \ \ f(\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:=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{w}_{k+1}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 - h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{w}_k) + \beta 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 -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{w}_{k-1})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{w}_{k}) &amp;=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{E}[\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{w};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{Z})]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{w}_{k+1} &amp;=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argmax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 Q(\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{w}_k)</a:t>
            </a:r>
          </a:p>
          <a:p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^* &amp;= 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 L(\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^* &amp;= 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alpha_i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4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}\min_{w_0,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 \sum_{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w_0 -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)^2 + \lambda ||\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{w}||_q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 \sim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\sigma^2)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= \prod_{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}\min_{\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 -\log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||_1 \ ||\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||_2 \ ||\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||_1 + ||\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||_2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{w}_{\text{MAP}} \overset{\text{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}}{=}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}\max \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{D})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}\max \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{w})}{\text{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{D})}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}\max \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{D}|\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}\max \ \log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+ \log 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3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 \ \ &amp;||\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}||^2 + C\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{s.t.} \ \ &amp;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^{(i)}(\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}^T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{x}^{(i)}+b)\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1 -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6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2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 \ \ &amp;||\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}||^2 + C\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{s.t.} \ \ &amp;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^{(i)}(\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}^T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{x}^{(i)}+b)\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1 -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10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 \ \ &amp;||\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}||^2 + C\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{s.t.} \ \ &amp;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^{(i)}(\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}^T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{x}^{(i)}+b)\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1 -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zeta_i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5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8D04-3165-FC4D-BE80-5720BE30A5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1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8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7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0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3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7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2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3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946B-01A5-E246-AE14-8BDC4D8A4C7B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A5D75-50FB-AE42-9732-27F19707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tiff"/><Relationship Id="rId11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18/nov/12/deep-fakes-fake-news-truth" TargetMode="External"/><Relationship Id="rId4" Type="http://schemas.openxmlformats.org/officeDocument/2006/relationships/hyperlink" Target="https://www.nytimes.com/2018/10/25/arts/design/ai-art-sold-christies.html" TargetMode="External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tiff"/><Relationship Id="rId5" Type="http://schemas.openxmlformats.org/officeDocument/2006/relationships/image" Target="../media/image6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emf"/><Relationship Id="rId8" Type="http://schemas.openxmlformats.org/officeDocument/2006/relationships/image" Target="../media/image7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7" Type="http://schemas.openxmlformats.org/officeDocument/2006/relationships/image" Target="../media/image82.emf"/><Relationship Id="rId8" Type="http://schemas.openxmlformats.org/officeDocument/2006/relationships/image" Target="../media/image83.emf"/><Relationship Id="rId9" Type="http://schemas.openxmlformats.org/officeDocument/2006/relationships/image" Target="../media/image8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Relationship Id="rId3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7.emf"/><Relationship Id="rId5" Type="http://schemas.openxmlformats.org/officeDocument/2006/relationships/image" Target="../media/image16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6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5400" strike="sngStrike" dirty="0" smtClean="0"/>
              <a:t>Introduction to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Machine Learning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887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USMA D/MATH</a:t>
            </a:r>
          </a:p>
          <a:p>
            <a:r>
              <a:rPr lang="en-US" dirty="0" smtClean="0"/>
              <a:t>CPT Steve </a:t>
            </a:r>
            <a:r>
              <a:rPr lang="en-US" dirty="0" smtClean="0"/>
              <a:t>Morse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December 6, 2018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3253" y="888444"/>
            <a:ext cx="3385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Aerial Recon of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237" y="5799578"/>
            <a:ext cx="818707" cy="714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339" y="5799578"/>
            <a:ext cx="957369" cy="7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53824" y="237896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16010" y="2535421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945219" y="2640570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945219" y="3678421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53824" y="4810816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29601" y="2640570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29601" y="3725694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73749" y="1977656"/>
            <a:ext cx="3285460" cy="32535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33419" y="288249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60" y="3407974"/>
            <a:ext cx="266700" cy="419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28306" y="1513461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Hyperparameters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1" y="2141342"/>
            <a:ext cx="279400" cy="2159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61464" y="2535421"/>
            <a:ext cx="1076103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456537" y="1473592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</a:t>
            </a:r>
          </a:p>
          <a:p>
            <a:pPr algn="ctr"/>
            <a:r>
              <a:rPr lang="en-US" dirty="0" smtClean="0"/>
              <a:t>engineering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486" y="3309069"/>
            <a:ext cx="8509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039" y="5387365"/>
            <a:ext cx="24511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8450"/>
          <a:stretch/>
        </p:blipFill>
        <p:spPr>
          <a:xfrm>
            <a:off x="234681" y="1513461"/>
            <a:ext cx="2317133" cy="2144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14" y="4383739"/>
            <a:ext cx="2326500" cy="13881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421095" y="2829331"/>
            <a:ext cx="3161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?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9418879" y="4244064"/>
            <a:ext cx="3161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00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assortment of terminology and themes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89023" y="912116"/>
            <a:ext cx="5735167" cy="6047809"/>
            <a:chOff x="446049" y="870563"/>
            <a:chExt cx="5735167" cy="6047809"/>
          </a:xfrm>
        </p:grpSpPr>
        <p:sp>
          <p:nvSpPr>
            <p:cNvPr id="4" name="TextBox 3"/>
            <p:cNvSpPr txBox="1"/>
            <p:nvPr/>
          </p:nvSpPr>
          <p:spPr>
            <a:xfrm>
              <a:off x="446049" y="870563"/>
              <a:ext cx="5735167" cy="604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Supervised learning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Labeled data </a:t>
              </a:r>
              <a:endParaRPr lang="en-US" sz="1600" dirty="0"/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Regression (                 ) </a:t>
              </a:r>
              <a:r>
                <a:rPr lang="en-US" sz="1600" dirty="0" smtClean="0"/>
                <a:t>vs.</a:t>
              </a:r>
              <a:r>
                <a:rPr lang="en-US" sz="1600" dirty="0" smtClean="0"/>
                <a:t> </a:t>
              </a:r>
              <a:r>
                <a:rPr lang="en-US" sz="1600" dirty="0" smtClean="0"/>
                <a:t>classification (                )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Examples: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Generalized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linear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models, support vector machines (SVMs), boosted methods, bagging (Random Forests), neural networks, </a:t>
              </a:r>
              <a:r>
                <a:rPr lang="mr-IN" sz="1600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/>
              </a:r>
              <a:br>
                <a:rPr lang="en-US" sz="20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endParaRPr lang="en-US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Aft>
                  <a:spcPts val="600"/>
                </a:spcAft>
                <a:buFont typeface="Arial" charset="0"/>
                <a:buChar char="•"/>
              </a:pPr>
              <a:r>
                <a:rPr lang="en-US" dirty="0" smtClean="0"/>
                <a:t>Unsupervised learning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Unlabeled data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Clustering: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k-means, hierarchical, spectral, </a:t>
              </a:r>
              <a:r>
                <a:rPr lang="mr-IN" sz="1600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Density estimation: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GPs, DPs, </a:t>
              </a:r>
              <a:r>
                <a:rPr lang="mr-IN" sz="1600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en-US" sz="16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Dimensionality reduction: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PCA, SOM, topic models,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mr-IN" dirty="0" smtClean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/>
              </a:r>
              <a:b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endParaRPr lang="en-US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342900" indent="-342900">
                <a:spcAft>
                  <a:spcPts val="600"/>
                </a:spcAft>
                <a:buFont typeface="Arial" charset="0"/>
                <a:buChar char="•"/>
              </a:pPr>
              <a:r>
                <a:rPr lang="en-US" dirty="0" smtClean="0"/>
                <a:t>Prediction rule vs. probabilistic (MLE / Bayesian)</a:t>
              </a:r>
              <a:br>
                <a:rPr lang="en-US" dirty="0" smtClean="0"/>
              </a:br>
              <a:endParaRPr lang="en-US" dirty="0" smtClean="0"/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Model selection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Feature engineering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Cross-validation</a:t>
              </a:r>
            </a:p>
            <a:p>
              <a:pPr marL="742950" lvl="1" indent="-285750">
                <a:spcAft>
                  <a:spcPts val="600"/>
                </a:spcAft>
                <a:buFont typeface=".AppleSystemUIFont" charset="-120"/>
                <a:buChar char="-"/>
              </a:pPr>
              <a:r>
                <a:rPr lang="en-US" sz="1600" dirty="0" smtClean="0"/>
                <a:t>Bias-variance trade-off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7660" y="979041"/>
              <a:ext cx="1412240" cy="2419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632" y="2960040"/>
              <a:ext cx="940296" cy="24500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8882" y="1553433"/>
              <a:ext cx="524928" cy="1714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7784" y="1546591"/>
              <a:ext cx="531313" cy="18817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170226" y="1349286"/>
            <a:ext cx="2830829" cy="1808112"/>
            <a:chOff x="6479445" y="1210257"/>
            <a:chExt cx="3119103" cy="2033541"/>
          </a:xfrm>
        </p:grpSpPr>
        <p:sp>
          <p:nvSpPr>
            <p:cNvPr id="23" name="Oval 22"/>
            <p:cNvSpPr/>
            <p:nvPr/>
          </p:nvSpPr>
          <p:spPr>
            <a:xfrm>
              <a:off x="8373111" y="1952039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754069" y="2207606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002989" y="2644344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8804915" y="2410618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8200624" y="1242041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013182" y="1678974"/>
              <a:ext cx="193040" cy="1900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479445" y="1210257"/>
              <a:ext cx="3119103" cy="2033541"/>
              <a:chOff x="6443438" y="1209191"/>
              <a:chExt cx="3907610" cy="2868195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H="1">
                <a:off x="7741920" y="1212850"/>
                <a:ext cx="0" cy="24549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7741920" y="3667760"/>
                <a:ext cx="260096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8663931" y="3708400"/>
                <a:ext cx="827797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Flexible</a:t>
                </a:r>
                <a:endParaRPr lang="en-US" sz="11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443438" y="2255640"/>
                <a:ext cx="1235471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smtClean="0"/>
                  <a:t>Interpretable</a:t>
                </a:r>
                <a:endParaRPr lang="en-US" sz="1100" b="1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280254" y="3172271"/>
                <a:ext cx="1070794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Neural nets</a:t>
                </a:r>
                <a:endParaRPr lang="en-US" sz="11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640004" y="2213512"/>
                <a:ext cx="653081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smtClean="0"/>
                  <a:t>SVMs</a:t>
                </a:r>
                <a:endParaRPr lang="en-US" sz="11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988023" y="2565453"/>
                <a:ext cx="837839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Bagging</a:t>
                </a:r>
                <a:endParaRPr lang="en-US" sz="11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666542" y="1813779"/>
                <a:ext cx="1647161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Logistic Regression</a:t>
                </a:r>
                <a:endParaRPr lang="en-US" sz="11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77521" y="1209191"/>
                <a:ext cx="1297726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smtClean="0"/>
                  <a:t>Decision Trees</a:t>
                </a:r>
                <a:endParaRPr lang="en-US" sz="11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051595" y="2849491"/>
                <a:ext cx="886036" cy="36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smtClean="0"/>
                  <a:t>Boosting</a:t>
                </a:r>
                <a:endParaRPr lang="en-US" sz="1100" dirty="0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10336935" y="1819679"/>
            <a:ext cx="1314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Logistic Regression</a:t>
            </a:r>
          </a:p>
          <a:p>
            <a:pPr algn="ctr"/>
            <a:r>
              <a:rPr lang="en-US" sz="1100" dirty="0" smtClean="0"/>
              <a:t>Linear Regression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2577" y="226440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mtClean="0"/>
              <a:t>SVMs</a:t>
            </a:r>
            <a:endParaRPr lang="en-US" sz="11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0495548" y="2515049"/>
            <a:ext cx="1077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AdaBoost</a:t>
            </a:r>
            <a:endParaRPr lang="en-US" sz="1100" dirty="0" smtClean="0"/>
          </a:p>
          <a:p>
            <a:pPr algn="ctr"/>
            <a:r>
              <a:rPr lang="en-US" sz="1100" dirty="0"/>
              <a:t>Random </a:t>
            </a:r>
            <a:r>
              <a:rPr lang="en-US" sz="1100" dirty="0" smtClean="0"/>
              <a:t>Forest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10414344" y="1550803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mtClean="0"/>
              <a:t>Graphical </a:t>
            </a:r>
            <a:r>
              <a:rPr lang="en-US" sz="1100" dirty="0" smtClean="0"/>
              <a:t>models</a:t>
            </a:r>
          </a:p>
        </p:txBody>
      </p:sp>
      <p:sp>
        <p:nvSpPr>
          <p:cNvPr id="34" name="Left-Right Arrow 33"/>
          <p:cNvSpPr/>
          <p:nvPr/>
        </p:nvSpPr>
        <p:spPr>
          <a:xfrm rot="5400000">
            <a:off x="9556088" y="2112182"/>
            <a:ext cx="1381037" cy="244177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625077" y="2905019"/>
            <a:ext cx="1241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/>
              <a:t>Non-probabilistic</a:t>
            </a:r>
            <a:endParaRPr lang="en-US" sz="11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9775161" y="1281874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smtClean="0"/>
              <a:t>Probabilistic</a:t>
            </a:r>
            <a:endParaRPr lang="en-US" sz="1100" b="1" dirty="0" smtClean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831" y="3749168"/>
            <a:ext cx="3022341" cy="20812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916363" y="6588408"/>
            <a:ext cx="1955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Works cited: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ESL, Bishop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647669" y="3385177"/>
            <a:ext cx="1050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Bias / variance</a:t>
            </a:r>
          </a:p>
          <a:p>
            <a:pPr algn="ctr"/>
            <a:r>
              <a:rPr lang="en-US" sz="1100" b="1" dirty="0" smtClean="0"/>
              <a:t>tradeoff</a:t>
            </a:r>
            <a:endParaRPr lang="en-US" sz="11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172" y="3557857"/>
            <a:ext cx="2175983" cy="2147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9371" y="5911429"/>
            <a:ext cx="4362410" cy="27102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16200000">
            <a:off x="9270478" y="5811270"/>
            <a:ext cx="112396" cy="960772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946166" y="6347854"/>
            <a:ext cx="761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/>
              <a:t>Bias</a:t>
            </a:r>
            <a:endParaRPr lang="en-US" sz="1000" dirty="0"/>
          </a:p>
        </p:txBody>
      </p:sp>
      <p:sp>
        <p:nvSpPr>
          <p:cNvPr id="42" name="Left Brace 41"/>
          <p:cNvSpPr/>
          <p:nvPr/>
        </p:nvSpPr>
        <p:spPr>
          <a:xfrm rot="16200000">
            <a:off x="10595886" y="5680498"/>
            <a:ext cx="112396" cy="1222315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282206" y="6361232"/>
            <a:ext cx="761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Variance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03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826862" y="5249143"/>
            <a:ext cx="1670314" cy="4146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machine learning pipeline</a:t>
            </a:r>
            <a:endParaRPr lang="en-US" dirty="0"/>
          </a:p>
        </p:txBody>
      </p:sp>
      <p:sp>
        <p:nvSpPr>
          <p:cNvPr id="3" name="Can 2"/>
          <p:cNvSpPr/>
          <p:nvPr/>
        </p:nvSpPr>
        <p:spPr>
          <a:xfrm>
            <a:off x="488095" y="3498107"/>
            <a:ext cx="1350335" cy="1254642"/>
          </a:xfrm>
          <a:prstGeom prst="ca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44486" y="3498107"/>
            <a:ext cx="1403498" cy="12546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0239" y="3094905"/>
            <a:ext cx="1316428" cy="1975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9295" y="394076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42570" y="390552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EDA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24878" y="3774575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</a:t>
            </a:r>
          </a:p>
          <a:p>
            <a:pPr algn="ctr"/>
            <a:r>
              <a:rPr lang="en-US" dirty="0" smtClean="0"/>
              <a:t>Engineering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063733" y="3370518"/>
            <a:ext cx="1794611" cy="1509824"/>
            <a:chOff x="7349388" y="4752753"/>
            <a:chExt cx="1794611" cy="150982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" name="Rectangle 6"/>
            <p:cNvSpPr/>
            <p:nvPr/>
          </p:nvSpPr>
          <p:spPr>
            <a:xfrm>
              <a:off x="7349388" y="4752753"/>
              <a:ext cx="1794611" cy="15098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725" y="5121554"/>
              <a:ext cx="1159292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Training</a:t>
              </a:r>
            </a:p>
            <a:p>
              <a:pPr algn="ctr"/>
              <a:r>
                <a:rPr lang="en-US" dirty="0" smtClean="0"/>
                <a:t>Validation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905218" y="3573384"/>
            <a:ext cx="1608520" cy="1104091"/>
            <a:chOff x="9564976" y="4828028"/>
            <a:chExt cx="1608520" cy="1104091"/>
          </a:xfrm>
        </p:grpSpPr>
        <p:sp>
          <p:nvSpPr>
            <p:cNvPr id="8" name="Rectangle 7"/>
            <p:cNvSpPr/>
            <p:nvPr/>
          </p:nvSpPr>
          <p:spPr>
            <a:xfrm>
              <a:off x="9564976" y="4828028"/>
              <a:ext cx="1608520" cy="1104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90114" y="5056907"/>
              <a:ext cx="1583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Out-of-sample</a:t>
              </a:r>
            </a:p>
            <a:p>
              <a:pPr algn="ctr"/>
              <a:r>
                <a:rPr lang="en-US" dirty="0" smtClean="0"/>
                <a:t>testing</a:t>
              </a:r>
              <a:endParaRPr lang="en-US" dirty="0"/>
            </a:p>
          </p:txBody>
        </p:sp>
      </p:grpSp>
      <p:cxnSp>
        <p:nvCxnSpPr>
          <p:cNvPr id="17" name="Straight Connector 16"/>
          <p:cNvCxnSpPr/>
          <p:nvPr/>
        </p:nvCxnSpPr>
        <p:spPr>
          <a:xfrm flipH="1">
            <a:off x="9431079" y="2275366"/>
            <a:ext cx="0" cy="35938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1966021" y="4005408"/>
            <a:ext cx="372139" cy="184666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9009673" y="3999538"/>
            <a:ext cx="793546" cy="19053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rved Down Arrow 23"/>
          <p:cNvSpPr/>
          <p:nvPr/>
        </p:nvSpPr>
        <p:spPr>
          <a:xfrm>
            <a:off x="6434471" y="3620410"/>
            <a:ext cx="576460" cy="36880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rot="10800000">
            <a:off x="6405202" y="4079793"/>
            <a:ext cx="576460" cy="36880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>
            <a:off x="4180614" y="3690341"/>
            <a:ext cx="576460" cy="36880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0800000">
            <a:off x="4151345" y="4149724"/>
            <a:ext cx="576460" cy="368801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79985" y="1346176"/>
            <a:ext cx="21887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Exploratory Data Analysis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Histograms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Scatterplots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Pattern finding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760667" y="1346176"/>
            <a:ext cx="22209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Feature Engineering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By-hand or automated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Transformations / kernels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Typically requires domain knowledge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Related terms: feature selection, feature learning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3603" y="1346176"/>
            <a:ext cx="18952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 selection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Training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Cross-validation selects model which does well out-of-sample in expectation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37446" y="5313179"/>
            <a:ext cx="503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Train</a:t>
            </a:r>
            <a:endParaRPr lang="en-US" sz="1200"/>
          </a:p>
        </p:txBody>
      </p:sp>
      <p:sp>
        <p:nvSpPr>
          <p:cNvPr id="41" name="Rectangle 40"/>
          <p:cNvSpPr/>
          <p:nvPr/>
        </p:nvSpPr>
        <p:spPr>
          <a:xfrm>
            <a:off x="8497176" y="5249143"/>
            <a:ext cx="671632" cy="4146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616844" y="5313179"/>
            <a:ext cx="452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Test</a:t>
            </a:r>
            <a:endParaRPr lang="en-US" sz="1200"/>
          </a:p>
        </p:txBody>
      </p:sp>
      <p:sp>
        <p:nvSpPr>
          <p:cNvPr id="42" name="Rectangle 41"/>
          <p:cNvSpPr/>
          <p:nvPr/>
        </p:nvSpPr>
        <p:spPr>
          <a:xfrm>
            <a:off x="6826862" y="5735414"/>
            <a:ext cx="1114183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945212" y="5735414"/>
            <a:ext cx="551964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383953" y="6292152"/>
            <a:ext cx="1114183" cy="2338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831989" y="6297406"/>
            <a:ext cx="551964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826861" y="6014943"/>
            <a:ext cx="545163" cy="2289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909185" y="6014943"/>
            <a:ext cx="584590" cy="2289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366620" y="6021357"/>
            <a:ext cx="551964" cy="2225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>
            <a:off x="6448650" y="5727380"/>
            <a:ext cx="244310" cy="7986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614407" y="5988193"/>
            <a:ext cx="79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smtClean="0"/>
              <a:t>k</a:t>
            </a:r>
            <a:r>
              <a:rPr lang="en-US" sz="1200" smtClean="0"/>
              <a:t>-fold c.v.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14183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Making least squares cool again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6049" y="1115122"/>
            <a:ext cx="6188431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Old school + slap some regularization on there!</a:t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Maximum likelihood estimation (MLE)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Let’s get (a little bit) Bayesian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74" y="1521522"/>
            <a:ext cx="3984486" cy="67697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95" y="3753052"/>
            <a:ext cx="1731645" cy="23201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240" y="3320750"/>
            <a:ext cx="1158240" cy="23164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87400" y="3271192"/>
            <a:ext cx="140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Assume a linear model with Gaussian error</a:t>
            </a:r>
            <a:endParaRPr 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777240" y="3671292"/>
            <a:ext cx="140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Implies </a:t>
            </a:r>
            <a:r>
              <a:rPr lang="en-US" sz="1000" i="1" smtClean="0"/>
              <a:t>y</a:t>
            </a:r>
            <a:r>
              <a:rPr lang="en-US" sz="1000" smtClean="0"/>
              <a:t> is normally dist., given an </a:t>
            </a:r>
            <a:r>
              <a:rPr lang="en-US" sz="1000" i="1" smtClean="0"/>
              <a:t>x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767080" y="4084879"/>
            <a:ext cx="14020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Likelihood</a:t>
            </a:r>
          </a:p>
          <a:p>
            <a:r>
              <a:rPr lang="en-US" sz="900" dirty="0" smtClean="0"/>
              <a:t>(“how likely is it these parameters created this data?”)</a:t>
            </a:r>
            <a:endParaRPr lang="en-US" sz="900" dirty="0"/>
          </a:p>
        </p:txBody>
      </p:sp>
      <p:sp>
        <p:nvSpPr>
          <p:cNvPr id="48" name="Left Brace 47"/>
          <p:cNvSpPr/>
          <p:nvPr/>
        </p:nvSpPr>
        <p:spPr>
          <a:xfrm rot="16200000">
            <a:off x="3031585" y="1149422"/>
            <a:ext cx="134431" cy="2259538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4768946" y="1923589"/>
            <a:ext cx="134432" cy="711202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875280" y="2390364"/>
            <a:ext cx="447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SSE</a:t>
            </a:r>
            <a:endParaRPr lang="en-US" sz="1000"/>
          </a:p>
        </p:txBody>
      </p:sp>
      <p:sp>
        <p:nvSpPr>
          <p:cNvPr id="51" name="TextBox 50"/>
          <p:cNvSpPr txBox="1"/>
          <p:nvPr/>
        </p:nvSpPr>
        <p:spPr>
          <a:xfrm>
            <a:off x="4266707" y="2372805"/>
            <a:ext cx="1138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Penalty on big </a:t>
            </a:r>
            <a:r>
              <a:rPr lang="en-US" sz="1000" b="1" dirty="0" smtClean="0"/>
              <a:t>w</a:t>
            </a:r>
            <a:endParaRPr lang="en-US" sz="1000" dirty="0" smtClean="0"/>
          </a:p>
          <a:p>
            <a:pPr algn="ctr"/>
            <a:r>
              <a:rPr lang="en-US" sz="1000" dirty="0" smtClean="0"/>
              <a:t>(“regularization”)</a:t>
            </a:r>
            <a:endParaRPr lang="en-US" sz="10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800" y="3319178"/>
            <a:ext cx="1727130" cy="294876"/>
          </a:xfrm>
          <a:prstGeom prst="rect">
            <a:avLst/>
          </a:prstGeom>
        </p:spPr>
      </p:pic>
      <p:sp>
        <p:nvSpPr>
          <p:cNvPr id="75" name="Explosion 2 74"/>
          <p:cNvSpPr/>
          <p:nvPr/>
        </p:nvSpPr>
        <p:spPr>
          <a:xfrm>
            <a:off x="5140166" y="3572405"/>
            <a:ext cx="1265911" cy="781761"/>
          </a:xfrm>
          <a:prstGeom prst="irregularSeal2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ysClr val="windowText" lastClr="000000"/>
                </a:solidFill>
              </a:rPr>
              <a:t>m</a:t>
            </a:r>
            <a:r>
              <a:rPr lang="en-US" sz="1100" b="1" i="1" dirty="0" smtClean="0">
                <a:solidFill>
                  <a:sysClr val="windowText" lastClr="000000"/>
                </a:solidFill>
              </a:rPr>
              <a:t>ath!</a:t>
            </a:r>
            <a:endParaRPr lang="en-US" sz="1100" b="1" i="1" dirty="0">
              <a:solidFill>
                <a:sysClr val="windowText" lastClr="0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5773121" y="3614054"/>
            <a:ext cx="0" cy="23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769788" y="4171574"/>
            <a:ext cx="0" cy="23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925362" y="4463603"/>
            <a:ext cx="1706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Identical to least squares!*</a:t>
            </a:r>
            <a:endParaRPr lang="en-US" sz="1100"/>
          </a:p>
        </p:txBody>
      </p:sp>
      <p:sp>
        <p:nvSpPr>
          <p:cNvPr id="80" name="TextBox 79"/>
          <p:cNvSpPr txBox="1"/>
          <p:nvPr/>
        </p:nvSpPr>
        <p:spPr>
          <a:xfrm>
            <a:off x="9147227" y="6376313"/>
            <a:ext cx="3141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* Gauss </a:t>
            </a:r>
            <a:r>
              <a:rPr lang="en-US" sz="1100" dirty="0" smtClean="0"/>
              <a:t>invented </a:t>
            </a:r>
            <a:r>
              <a:rPr lang="en-US" sz="1100" smtClean="0"/>
              <a:t>Least Squares</a:t>
            </a:r>
            <a:r>
              <a:rPr lang="en-US" sz="1100" dirty="0" smtClean="0"/>
              <a:t>.  Gauss invented the normal distribution.  Coincidence???</a:t>
            </a:r>
            <a:endParaRPr lang="en-US" sz="1100" dirty="0"/>
          </a:p>
        </p:txBody>
      </p:sp>
      <p:sp>
        <p:nvSpPr>
          <p:cNvPr id="81" name="Left Brace 80"/>
          <p:cNvSpPr/>
          <p:nvPr/>
        </p:nvSpPr>
        <p:spPr>
          <a:xfrm rot="10800000">
            <a:off x="4556990" y="3320749"/>
            <a:ext cx="161835" cy="1425849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152" y="4125735"/>
            <a:ext cx="2128930" cy="553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514" y="5462355"/>
            <a:ext cx="4697943" cy="959474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3910915" y="6538062"/>
            <a:ext cx="2621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squares again </a:t>
            </a:r>
            <a:r>
              <a:rPr lang="mr-IN" sz="1100" dirty="0" smtClean="0"/>
              <a:t>…</a:t>
            </a:r>
            <a:r>
              <a:rPr lang="en-US" sz="1100" dirty="0" smtClean="0"/>
              <a:t> with regularization!</a:t>
            </a:r>
            <a:endParaRPr lang="en-US" sz="1100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3538485" y="6612076"/>
            <a:ext cx="372430" cy="1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068200" y="6145219"/>
            <a:ext cx="934720" cy="359680"/>
          </a:xfrm>
          <a:prstGeom prst="ellips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6296805" y="5860471"/>
            <a:ext cx="2621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100" dirty="0" smtClean="0"/>
              <a:t>Uniform prior = OLS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100" dirty="0" smtClean="0"/>
              <a:t>Gaussian prior = Ridge</a:t>
            </a:r>
            <a:endParaRPr lang="en-US" sz="1100" dirty="0"/>
          </a:p>
        </p:txBody>
      </p:sp>
      <p:cxnSp>
        <p:nvCxnSpPr>
          <p:cNvPr id="90" name="Straight Arrow Connector 89"/>
          <p:cNvCxnSpPr>
            <a:endCxn id="89" idx="1"/>
          </p:cNvCxnSpPr>
          <p:nvPr/>
        </p:nvCxnSpPr>
        <p:spPr>
          <a:xfrm flipV="1">
            <a:off x="5848185" y="6075915"/>
            <a:ext cx="448620" cy="5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299448" y="1276785"/>
            <a:ext cx="4281360" cy="2033485"/>
            <a:chOff x="6886471" y="1121147"/>
            <a:chExt cx="4281360" cy="2033485"/>
          </a:xfrm>
        </p:grpSpPr>
        <p:grpSp>
          <p:nvGrpSpPr>
            <p:cNvPr id="72" name="Group 71"/>
            <p:cNvGrpSpPr/>
            <p:nvPr/>
          </p:nvGrpSpPr>
          <p:grpSpPr>
            <a:xfrm>
              <a:off x="6886471" y="1121147"/>
              <a:ext cx="4021630" cy="2033485"/>
              <a:chOff x="7164531" y="1330404"/>
              <a:chExt cx="4021630" cy="203348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8561531" y="1638671"/>
                <a:ext cx="1097280" cy="1097280"/>
                <a:chOff x="8887459" y="3188194"/>
                <a:chExt cx="1097280" cy="1097280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9461499" y="3188194"/>
                  <a:ext cx="0" cy="10972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flipH="1">
                  <a:off x="8887459" y="3722572"/>
                  <a:ext cx="10972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9043921" y="3332261"/>
                  <a:ext cx="822960" cy="822960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7164531" y="1619541"/>
                <a:ext cx="1097280" cy="1097280"/>
                <a:chOff x="8581641" y="1580857"/>
                <a:chExt cx="1097280" cy="109728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9155681" y="1580857"/>
                  <a:ext cx="0" cy="10972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H="1">
                  <a:off x="8581641" y="2129497"/>
                  <a:ext cx="10972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Diamond 58"/>
                <p:cNvSpPr/>
                <p:nvPr/>
              </p:nvSpPr>
              <p:spPr>
                <a:xfrm>
                  <a:off x="8744201" y="1711960"/>
                  <a:ext cx="822960" cy="822960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9984739" y="1639861"/>
                <a:ext cx="1097280" cy="1097280"/>
                <a:chOff x="9984739" y="1609381"/>
                <a:chExt cx="1097280" cy="109728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 flipH="1">
                  <a:off x="10558779" y="1609381"/>
                  <a:ext cx="0" cy="10972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9984739" y="2143759"/>
                  <a:ext cx="10972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Diamond 61"/>
                <p:cNvSpPr/>
                <p:nvPr/>
              </p:nvSpPr>
              <p:spPr>
                <a:xfrm>
                  <a:off x="10144758" y="1752599"/>
                  <a:ext cx="822960" cy="822960"/>
                </a:xfrm>
                <a:custGeom>
                  <a:avLst/>
                  <a:gdLst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  <a:gd name="connsiteX0" fmla="*/ 0 w 822960"/>
                    <a:gd name="connsiteY0" fmla="*/ 411480 h 822960"/>
                    <a:gd name="connsiteX1" fmla="*/ 411480 w 822960"/>
                    <a:gd name="connsiteY1" fmla="*/ 0 h 822960"/>
                    <a:gd name="connsiteX2" fmla="*/ 822960 w 822960"/>
                    <a:gd name="connsiteY2" fmla="*/ 411480 h 822960"/>
                    <a:gd name="connsiteX3" fmla="*/ 411480 w 822960"/>
                    <a:gd name="connsiteY3" fmla="*/ 822960 h 822960"/>
                    <a:gd name="connsiteX4" fmla="*/ 0 w 822960"/>
                    <a:gd name="connsiteY4" fmla="*/ 41148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2960" h="822960">
                      <a:moveTo>
                        <a:pt x="0" y="411480"/>
                      </a:moveTo>
                      <a:cubicBezTo>
                        <a:pt x="127000" y="162560"/>
                        <a:pt x="213360" y="106680"/>
                        <a:pt x="411480" y="0"/>
                      </a:cubicBezTo>
                      <a:cubicBezTo>
                        <a:pt x="660400" y="127000"/>
                        <a:pt x="726440" y="213360"/>
                        <a:pt x="822960" y="411480"/>
                      </a:cubicBezTo>
                      <a:cubicBezTo>
                        <a:pt x="726440" y="629920"/>
                        <a:pt x="650240" y="695960"/>
                        <a:pt x="411480" y="822960"/>
                      </a:cubicBezTo>
                      <a:cubicBezTo>
                        <a:pt x="203200" y="706120"/>
                        <a:pt x="96520" y="599440"/>
                        <a:pt x="0" y="41148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9"/>
              <a:srcRect r="79876"/>
              <a:stretch/>
            </p:blipFill>
            <p:spPr>
              <a:xfrm>
                <a:off x="7576820" y="1347178"/>
                <a:ext cx="482600" cy="228691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9"/>
              <a:srcRect l="21804" t="339" r="53247"/>
              <a:stretch/>
            </p:blipFill>
            <p:spPr>
              <a:xfrm>
                <a:off x="8896601" y="1334214"/>
                <a:ext cx="599439" cy="228347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9"/>
              <a:srcRect l="45237" t="-521"/>
              <a:stretch/>
            </p:blipFill>
            <p:spPr>
              <a:xfrm>
                <a:off x="9875521" y="1330404"/>
                <a:ext cx="1310640" cy="229417"/>
              </a:xfrm>
              <a:prstGeom prst="rect">
                <a:avLst/>
              </a:prstGeom>
            </p:spPr>
          </p:pic>
          <p:sp>
            <p:nvSpPr>
              <p:cNvPr id="66" name="TextBox 65"/>
              <p:cNvSpPr txBox="1"/>
              <p:nvPr/>
            </p:nvSpPr>
            <p:spPr>
              <a:xfrm>
                <a:off x="7393007" y="3095035"/>
                <a:ext cx="7264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smtClean="0"/>
                  <a:t>LASSO</a:t>
                </a:r>
                <a:endParaRPr lang="en-US" sz="10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799118" y="3095999"/>
                <a:ext cx="7264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smtClean="0"/>
                  <a:t>Ridge</a:t>
                </a:r>
                <a:endParaRPr lang="en-US" sz="10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140188" y="3117668"/>
                <a:ext cx="8796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smtClean="0"/>
                  <a:t>Elastic Net</a:t>
                </a:r>
                <a:endParaRPr lang="en-US" sz="1000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 rot="17018577">
              <a:off x="7446707" y="1999914"/>
              <a:ext cx="778843" cy="1015879"/>
              <a:chOff x="8920901" y="2186536"/>
              <a:chExt cx="778843" cy="1015879"/>
            </a:xfrm>
          </p:grpSpPr>
          <p:sp>
            <p:nvSpPr>
              <p:cNvPr id="76" name="Oval 75"/>
              <p:cNvSpPr/>
              <p:nvPr/>
            </p:nvSpPr>
            <p:spPr>
              <a:xfrm rot="20226059">
                <a:off x="9089248" y="2368202"/>
                <a:ext cx="436933" cy="676396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20226059">
                <a:off x="8979303" y="2292307"/>
                <a:ext cx="656821" cy="8281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 rot="20226059">
                <a:off x="8920901" y="2186536"/>
                <a:ext cx="778843" cy="1015879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17018577">
              <a:off x="8847105" y="2004168"/>
              <a:ext cx="778843" cy="1015879"/>
              <a:chOff x="8920901" y="2186536"/>
              <a:chExt cx="778843" cy="1015879"/>
            </a:xfrm>
          </p:grpSpPr>
          <p:sp>
            <p:nvSpPr>
              <p:cNvPr id="92" name="Oval 91"/>
              <p:cNvSpPr/>
              <p:nvPr/>
            </p:nvSpPr>
            <p:spPr>
              <a:xfrm rot="20226059">
                <a:off x="9089248" y="2368202"/>
                <a:ext cx="436933" cy="676396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rot="20226059">
                <a:off x="8979303" y="2292307"/>
                <a:ext cx="656821" cy="8281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rot="20226059">
                <a:off x="8920901" y="2186536"/>
                <a:ext cx="778843" cy="1015879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7018577">
              <a:off x="10270470" y="1999624"/>
              <a:ext cx="778843" cy="1015879"/>
              <a:chOff x="8920901" y="2186536"/>
              <a:chExt cx="778843" cy="1015879"/>
            </a:xfrm>
          </p:grpSpPr>
          <p:sp>
            <p:nvSpPr>
              <p:cNvPr id="96" name="Oval 95"/>
              <p:cNvSpPr/>
              <p:nvPr/>
            </p:nvSpPr>
            <p:spPr>
              <a:xfrm rot="20226059">
                <a:off x="9089248" y="2368202"/>
                <a:ext cx="436933" cy="676396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rot="20226059">
                <a:off x="8979303" y="2292307"/>
                <a:ext cx="656821" cy="82818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rot="20226059">
                <a:off x="8920901" y="2186536"/>
                <a:ext cx="778843" cy="1015879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7422550" y="2317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9011873" y="2312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0346928" y="23053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79894" y="3568905"/>
            <a:ext cx="436514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Themes: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Minimizing error/NLL + penalty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Regularization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Re-framing prediction-rule paradigms (e.g. squared error) in probabilistic terms (e.g. MLE)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0748" y="5168048"/>
            <a:ext cx="1075356" cy="1208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4695" y="5462355"/>
            <a:ext cx="595225" cy="3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</a:t>
            </a:r>
            <a:r>
              <a:rPr lang="en-US" dirty="0" smtClean="0"/>
              <a:t>Machines (SVM)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49" y="1115122"/>
            <a:ext cx="6959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 place a separating hyperplane that maximizes separation between different classes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History: origins in 1963, but the ”kernel trick” and “soft-margin” versions launched it into popularity in mid-90’s.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“kernel trick”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Pros:  powerful, flexible classifier that works even with small/medium amounts of </a:t>
            </a:r>
            <a:r>
              <a:rPr lang="en-US" dirty="0" smtClean="0"/>
              <a:t>data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Cons:  requires more feature engineering (preprocessing, selection of kernel) than methods like boosting or NNs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263" y="902462"/>
            <a:ext cx="4279903" cy="34251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468" y="4686876"/>
            <a:ext cx="3934637" cy="178847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9558679" y="2328521"/>
            <a:ext cx="191386" cy="24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221983" y="2450795"/>
            <a:ext cx="209105" cy="274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515609" y="305153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</a:t>
            </a:r>
            <a:r>
              <a:rPr lang="en-US" sz="1100" smtClean="0"/>
              <a:t>upport vectors</a:t>
            </a:r>
            <a:endParaRPr lang="en-US" sz="110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9750066" y="2450795"/>
            <a:ext cx="765543" cy="559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356681" y="2614079"/>
            <a:ext cx="1158928" cy="43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19518" y="6602943"/>
            <a:ext cx="2627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Works cited: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kdnuggets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, Wikipedia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61" y="3227368"/>
            <a:ext cx="2538017" cy="10325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72" y="3201955"/>
            <a:ext cx="3440763" cy="435864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16200000">
            <a:off x="6171437" y="2625975"/>
            <a:ext cx="134431" cy="2259538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4462484" y="3400143"/>
            <a:ext cx="134432" cy="711202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65064" y="3873669"/>
            <a:ext cx="747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Hinge loss</a:t>
            </a:r>
            <a:endParaRPr 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3960245" y="3849359"/>
            <a:ext cx="1138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Penalty on big </a:t>
            </a:r>
            <a:r>
              <a:rPr lang="en-US" sz="1000" b="1" dirty="0" smtClean="0"/>
              <a:t>w</a:t>
            </a:r>
            <a:endParaRPr lang="en-US" sz="1000" dirty="0" smtClean="0"/>
          </a:p>
          <a:p>
            <a:pPr algn="ctr"/>
            <a:r>
              <a:rPr lang="en-US" sz="1000" dirty="0" smtClean="0"/>
              <a:t>(“regularization”)</a:t>
            </a:r>
            <a:endParaRPr lang="en-US" sz="1000" dirty="0"/>
          </a:p>
        </p:txBody>
      </p:sp>
      <p:sp>
        <p:nvSpPr>
          <p:cNvPr id="26" name="Left Brace 25"/>
          <p:cNvSpPr/>
          <p:nvPr/>
        </p:nvSpPr>
        <p:spPr>
          <a:xfrm rot="9569051">
            <a:off x="3330937" y="3122269"/>
            <a:ext cx="187206" cy="1064172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16367" y="4391242"/>
            <a:ext cx="181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/>
              <a:t>Kernel transformation: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20835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Boosting, Bagging, and Beating Navy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49" y="934367"/>
            <a:ext cx="874875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Idea:  lots of ”weak learners” make a strong learner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Decision Trees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Greedily select weak learners (“decision stumps!”)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Grow a large tree, then prune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Pros: interpretable, fast, handles nonlinearities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Cons: tends to </a:t>
            </a:r>
            <a:r>
              <a:rPr lang="en-US" dirty="0" err="1" smtClean="0"/>
              <a:t>overfit</a:t>
            </a:r>
            <a:r>
              <a:rPr lang="en-US" dirty="0" smtClean="0"/>
              <a:t>, not robust, usually a weak predictor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(Gradient) Boosting </a:t>
            </a:r>
            <a:r>
              <a:rPr lang="mr-IN" sz="2000" dirty="0" smtClean="0"/>
              <a:t>–</a:t>
            </a:r>
            <a:r>
              <a:rPr lang="en-US" sz="2000" dirty="0" smtClean="0"/>
              <a:t> example: </a:t>
            </a:r>
            <a:r>
              <a:rPr lang="en-US" sz="2000" dirty="0" err="1" smtClean="0"/>
              <a:t>AdaBoost</a:t>
            </a:r>
            <a:endParaRPr lang="en-US" sz="2000" dirty="0" smtClean="0"/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Fit a series of weak learners (possibly small DTs)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Choose each one to minimize residual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Pros: great out-of-the-box model, fast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Cons: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Bootstrap aggregation (“bagging”) </a:t>
            </a:r>
            <a:r>
              <a:rPr lang="mr-IN" sz="2000" dirty="0" smtClean="0"/>
              <a:t>–</a:t>
            </a:r>
            <a:r>
              <a:rPr lang="en-US" sz="2000" dirty="0" smtClean="0"/>
              <a:t> example: Random Forest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Randomly select different parts of the data (bootstrap)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Grow a decision tree on each one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Take a weighted average of the “vote” of each DT (aggregate)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Pros:  powerful predictor, esp. with nonlinearities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Cons: not interpretable, slow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66304" y="1786365"/>
            <a:ext cx="1694136" cy="1358667"/>
            <a:chOff x="5156486" y="3268993"/>
            <a:chExt cx="1350941" cy="111275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181600" y="3268993"/>
              <a:ext cx="0" cy="1112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5156486" y="4335111"/>
              <a:ext cx="13366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5372126" y="3938218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411514" y="3984973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44415" y="3984973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393013" y="4176589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39477" y="3403702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88810" y="3555625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68978" y="4070658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68978" y="3954366"/>
              <a:ext cx="91440" cy="91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470552" y="3855433"/>
              <a:ext cx="91440" cy="91440"/>
              <a:chOff x="5824795" y="4724400"/>
              <a:chExt cx="128505" cy="1524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6060988" y="3599814"/>
              <a:ext cx="91440" cy="91440"/>
              <a:chOff x="5824795" y="4724400"/>
              <a:chExt cx="128505" cy="152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6156250" y="3640897"/>
              <a:ext cx="91440" cy="91440"/>
              <a:chOff x="5824795" y="4724400"/>
              <a:chExt cx="128505" cy="1524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6079771" y="3325701"/>
              <a:ext cx="91440" cy="91440"/>
              <a:chOff x="5824795" y="4724400"/>
              <a:chExt cx="128505" cy="15240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5680722" y="3973045"/>
              <a:ext cx="91440" cy="91440"/>
              <a:chOff x="5824795" y="4724400"/>
              <a:chExt cx="128505" cy="152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6271312" y="3686617"/>
              <a:ext cx="91440" cy="91440"/>
              <a:chOff x="5824795" y="4724400"/>
              <a:chExt cx="128505" cy="1524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6233743" y="3505584"/>
              <a:ext cx="91440" cy="91440"/>
              <a:chOff x="5824795" y="4724400"/>
              <a:chExt cx="128505" cy="152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824795" y="4724400"/>
                <a:ext cx="11880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828453" y="4724400"/>
                <a:ext cx="124847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/>
            <p:cNvCxnSpPr/>
            <p:nvPr/>
          </p:nvCxnSpPr>
          <p:spPr>
            <a:xfrm>
              <a:off x="5943600" y="3268993"/>
              <a:ext cx="0" cy="99903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257800" y="3768511"/>
              <a:ext cx="685800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5942743" y="3464288"/>
              <a:ext cx="564684" cy="1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2" descr="Image result for decision tree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403" y="1613109"/>
            <a:ext cx="1680676" cy="158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random forest machine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537" y="4581812"/>
            <a:ext cx="2974366" cy="17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40471" y="1183123"/>
            <a:ext cx="149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Decision Tree</a:t>
            </a:r>
            <a:endParaRPr lang="en-US" b="1"/>
          </a:p>
        </p:txBody>
      </p:sp>
      <p:sp>
        <p:nvSpPr>
          <p:cNvPr id="41" name="TextBox 40"/>
          <p:cNvSpPr txBox="1"/>
          <p:nvPr/>
        </p:nvSpPr>
        <p:spPr>
          <a:xfrm>
            <a:off x="8723718" y="305361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v</a:t>
            </a:r>
            <a:r>
              <a:rPr lang="en-US" smtClean="0"/>
              <a:t>ar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93951" y="222974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913372" y="412508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47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aside: on loss 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9" y="1398477"/>
            <a:ext cx="4318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5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second aside: on 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8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7994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Idea: </a:t>
            </a:r>
            <a:r>
              <a:rPr lang="en-US" sz="2000" dirty="0"/>
              <a:t> </a:t>
            </a:r>
            <a:r>
              <a:rPr lang="en-US" dirty="0" smtClean="0"/>
              <a:t>choosing the right parametric form is hard, so let’s have a layered, non-linear model and we can capture anything!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History: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Early:  “</a:t>
            </a:r>
            <a:r>
              <a:rPr lang="en-US" dirty="0"/>
              <a:t>P</a:t>
            </a:r>
            <a:r>
              <a:rPr lang="en-US" dirty="0" smtClean="0"/>
              <a:t>erceptron”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(1958)</a:t>
            </a:r>
            <a:r>
              <a:rPr lang="en-US" dirty="0" smtClean="0"/>
              <a:t>, back-prop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(1970-80)</a:t>
            </a:r>
            <a:r>
              <a:rPr lang="en-US" dirty="0" smtClean="0"/>
              <a:t>, power of multilayer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(1989)</a:t>
            </a:r>
            <a:r>
              <a:rPr lang="en-US" dirty="0" smtClean="0"/>
              <a:t>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Middle: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(1990’s)</a:t>
            </a:r>
            <a:r>
              <a:rPr lang="en-US" dirty="0"/>
              <a:t> </a:t>
            </a:r>
            <a:r>
              <a:rPr lang="en-US" dirty="0" smtClean="0"/>
              <a:t> Variants (CNN, RNN, RL) and fixes (LSTM, dropout)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Now: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(2004-present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 smtClean="0"/>
              <a:t>  big data + faster tech (GPUs) + various hacks = </a:t>
            </a:r>
            <a:r>
              <a:rPr lang="en-US" b="1" dirty="0" smtClean="0"/>
              <a:t>deep learning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Pros/Cons:  powerful, flexible, requires little-to-no FE, but </a:t>
            </a:r>
            <a:r>
              <a:rPr lang="en-US" sz="2000" dirty="0"/>
              <a:t>not well-suited for small datasets, not interpretable</a:t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Why do NNs work so well?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Maybe: SGD tends to find “flat” optimums, which generalize better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www.inference.vc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/everything-that-works-works-because-its-bayesian-2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/)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111" y="2321917"/>
            <a:ext cx="3793490" cy="2054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7513" y="4297912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Input layer</a:t>
            </a:r>
          </a:p>
          <a:p>
            <a:pPr algn="ctr"/>
            <a:r>
              <a:rPr lang="en-US" sz="1000" dirty="0" smtClean="0"/>
              <a:t>(a </a:t>
            </a:r>
            <a:r>
              <a:rPr lang="en-US" sz="1000" dirty="0" err="1" smtClean="0"/>
              <a:t>datapoint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9165478" y="4297912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Hidden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13563" y="4290794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mtClean="0"/>
              <a:t>Output layer</a:t>
            </a:r>
            <a:endParaRPr lang="en-US" sz="1000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016916" y="2321917"/>
            <a:ext cx="464965" cy="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696519" y="2321681"/>
            <a:ext cx="464965" cy="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513639" y="2230359"/>
            <a:ext cx="182880" cy="18288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50402" y="189784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(linear)</a:t>
            </a:r>
          </a:p>
          <a:p>
            <a:pPr algn="ctr"/>
            <a:r>
              <a:rPr lang="en-US" sz="900" dirty="0" smtClean="0"/>
              <a:t>aggregation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74715" y="189943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(non-linear)</a:t>
            </a:r>
          </a:p>
          <a:p>
            <a:pPr algn="ctr"/>
            <a:r>
              <a:rPr lang="en-US" sz="900" dirty="0" smtClean="0"/>
              <a:t>activation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335" y="5564734"/>
            <a:ext cx="3512581" cy="6762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10432" y="1120598"/>
            <a:ext cx="39534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Math: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NN architecture:</a:t>
            </a:r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Feed-forward, back-prop:</a:t>
            </a:r>
          </a:p>
        </p:txBody>
      </p:sp>
    </p:spTree>
    <p:extLst>
      <p:ext uri="{BB962C8B-B14F-4D97-AF65-F5344CB8AC3E}">
        <p14:creationId xmlns:p14="http://schemas.microsoft.com/office/powerpoint/2010/main" val="840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4958" y="2179674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Code break!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99" y="4113806"/>
            <a:ext cx="3182742" cy="1713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029" y="4699815"/>
            <a:ext cx="3625702" cy="755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10" y="4343446"/>
            <a:ext cx="2796363" cy="14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31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2878" y="1246955"/>
            <a:ext cx="1158624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Background   	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Why machine learning?  Why Python?  And um </a:t>
            </a:r>
            <a:r>
              <a:rPr lang="mr-IN" i="1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isn’t this just statistics?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US" sz="2000" dirty="0" smtClean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The 10,000 </a:t>
            </a:r>
            <a:r>
              <a:rPr lang="en-US" sz="2000" dirty="0" err="1" smtClean="0"/>
              <a:t>ft</a:t>
            </a:r>
            <a:r>
              <a:rPr lang="en-US" sz="2000" dirty="0" smtClean="0"/>
              <a:t> view   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Building the black box, some terminology, a typical pipeline </a:t>
            </a:r>
          </a:p>
          <a:p>
            <a:pPr marL="285750" indent="-285750">
              <a:spcAft>
                <a:spcPts val="600"/>
              </a:spcAft>
              <a:buFont typeface="Courier New" charset="0"/>
              <a:buChar char="o"/>
            </a:pP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Fly-over of some models:</a:t>
            </a:r>
            <a:r>
              <a:rPr lang="en-US" dirty="0"/>
              <a:t/>
            </a:r>
            <a:br>
              <a:rPr lang="en-US" dirty="0"/>
            </a:br>
            <a:endParaRPr lang="en-US" sz="2000" dirty="0" smtClean="0"/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Supervised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Least squares is cool again, logistic regression, boosting/bagging, support vector machines </a:t>
            </a:r>
            <a:endParaRPr lang="en-US" sz="2000" dirty="0" smtClean="0"/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Deep Learning   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(Deep) neural networks of the plain, convolutional, and recurrent variety</a:t>
            </a:r>
            <a:endParaRPr lang="en-US" sz="2000" dirty="0" smtClean="0"/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Unsupervised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Dimension reduction, clustering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Other topics	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First order methods, RKHS’s, oh hello Bayes I didn’t see you there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000" dirty="0" smtClean="0"/>
              <a:t>Closing thoughts 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What do the haters say, what’s next, and how do I start?</a:t>
            </a:r>
          </a:p>
        </p:txBody>
      </p:sp>
    </p:spTree>
    <p:extLst>
      <p:ext uri="{BB962C8B-B14F-4D97-AF65-F5344CB8AC3E}">
        <p14:creationId xmlns:p14="http://schemas.microsoft.com/office/powerpoint/2010/main" val="13756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Nets (CNNs)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8091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 </a:t>
            </a:r>
            <a:r>
              <a:rPr lang="en-US" sz="1600" dirty="0" smtClean="0"/>
              <a:t>there is local structure within each </a:t>
            </a:r>
            <a:r>
              <a:rPr lang="en-US" sz="1600" dirty="0" smtClean="0"/>
              <a:t>input </a:t>
            </a:r>
            <a:r>
              <a:rPr lang="en-US" sz="1600" dirty="0" smtClean="0"/>
              <a:t>(for example: an image)</a:t>
            </a:r>
            <a:br>
              <a:rPr lang="en-US" sz="1600" dirty="0" smtClean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Math: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Convolutional layers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dirty="0" smtClean="0"/>
              <a:t>Weight sharing = structure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dirty="0" smtClean="0"/>
              <a:t>Fast matrix multiplication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dirty="0" smtClean="0"/>
              <a:t>Pooling layers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dirty="0" smtClean="0"/>
              <a:t>Max / averaging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Typical application is “computer vision” (image recognition)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67" y="1591765"/>
            <a:ext cx="3393842" cy="1909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529" y="923735"/>
            <a:ext cx="656404" cy="5342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439" y="923735"/>
            <a:ext cx="308347" cy="5564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9292" y="923736"/>
            <a:ext cx="494893" cy="5409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8408" y="923735"/>
            <a:ext cx="330060" cy="5418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41" y="6416667"/>
            <a:ext cx="546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LeNet</a:t>
            </a:r>
            <a:endParaRPr lang="en-US" sz="1100" dirty="0" smtClean="0"/>
          </a:p>
          <a:p>
            <a:pPr algn="ctr"/>
            <a:r>
              <a:rPr lang="en-US" sz="1100" dirty="0" smtClean="0"/>
              <a:t>1998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9766035" y="6437625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AlexNet</a:t>
            </a:r>
            <a:endParaRPr lang="en-US" sz="1100" dirty="0" smtClean="0"/>
          </a:p>
          <a:p>
            <a:pPr algn="ctr"/>
            <a:r>
              <a:rPr lang="en-US" sz="1100" dirty="0" smtClean="0"/>
              <a:t>2012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82968" y="6427181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GoogLeNet</a:t>
            </a:r>
            <a:endParaRPr lang="en-US" sz="1100" dirty="0" smtClean="0"/>
          </a:p>
          <a:p>
            <a:pPr algn="ctr"/>
            <a:r>
              <a:rPr lang="en-US" sz="1100" dirty="0" smtClean="0"/>
              <a:t>2014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91783" y="6416667"/>
            <a:ext cx="7328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Inception</a:t>
            </a:r>
          </a:p>
          <a:p>
            <a:pPr algn="ctr"/>
            <a:r>
              <a:rPr lang="en-US" sz="1100" dirty="0" smtClean="0"/>
              <a:t>2015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7093" y="4441299"/>
            <a:ext cx="5599814" cy="1891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8632" y="6570555"/>
            <a:ext cx="5316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Works cited: medium.com/@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RaghavPrabhu,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josephpcohen.com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Nets (RNNs)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0929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</a:t>
            </a:r>
            <a:r>
              <a:rPr lang="en-US" dirty="0"/>
              <a:t> </a:t>
            </a:r>
            <a:r>
              <a:rPr lang="en-US" sz="1600" dirty="0"/>
              <a:t>n</a:t>
            </a:r>
            <a:r>
              <a:rPr lang="en-US" sz="1600" dirty="0" smtClean="0"/>
              <a:t>earby input vectors are correlated (think time </a:t>
            </a:r>
            <a:r>
              <a:rPr lang="en-US" sz="1600" dirty="0" smtClean="0"/>
              <a:t>series, or language)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</a:t>
            </a:r>
            <a:r>
              <a:rPr lang="en-US" dirty="0" smtClean="0"/>
              <a:t>: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1600" dirty="0" smtClean="0"/>
              <a:t>Hidden state (like a memory) computes activation using previous hidden state and current input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1600" dirty="0" smtClean="0"/>
              <a:t>Back-prop through time (BPTT) used to train (but vanishing gradients lead to short-term memory)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1600" dirty="0" smtClean="0"/>
              <a:t>Long-short-term-memory (LSTM) cells expand the long-term memory of the hidden states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Ex. “I grew up in France.  I speak fluent _____.”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Typical applications</a:t>
            </a:r>
            <a:r>
              <a:rPr lang="en-US" dirty="0" smtClean="0"/>
              <a:t>: time series forecasting, sentiment analysis, machine translation, image captioning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sz="1600" dirty="0" smtClean="0"/>
              <a:t>Check </a:t>
            </a:r>
            <a:r>
              <a:rPr lang="en-US" sz="1600" dirty="0"/>
              <a:t>out: </a:t>
            </a:r>
            <a:r>
              <a:rPr lang="en-US" sz="1600" dirty="0" smtClean="0"/>
              <a:t> 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karpathy.github.io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/2015/05/21/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rnn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-effectiveness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79" y="1014983"/>
            <a:ext cx="4178594" cy="1645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50" y="3139353"/>
            <a:ext cx="3553342" cy="1405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0652" y="295468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LSTM cell:</a:t>
            </a:r>
            <a:endParaRPr lang="en-US" i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180" y="4920466"/>
            <a:ext cx="3405764" cy="1695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6612" y="5370245"/>
            <a:ext cx="273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Example:  </a:t>
            </a:r>
          </a:p>
          <a:p>
            <a:r>
              <a:rPr lang="en-US" sz="1200" dirty="0" smtClean="0"/>
              <a:t>RNN given an algebraic geometry text, asked to generate new samples.  This requires learning the structure of </a:t>
            </a:r>
            <a:r>
              <a:rPr lang="en-US" sz="1200" dirty="0" err="1" smtClean="0"/>
              <a:t>LaTeX</a:t>
            </a:r>
            <a:r>
              <a:rPr lang="en-US" sz="1200" dirty="0" smtClean="0"/>
              <a:t> and of things like Lemma-Proof. </a:t>
            </a:r>
          </a:p>
          <a:p>
            <a:r>
              <a:rPr lang="en-US" sz="2000" dirty="0" smtClean="0"/>
              <a:t>😳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Networks (GANs)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7994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Idea: </a:t>
            </a:r>
            <a:r>
              <a:rPr lang="en-US" sz="2000" dirty="0"/>
              <a:t> </a:t>
            </a:r>
            <a:r>
              <a:rPr lang="en-US" dirty="0" smtClean="0"/>
              <a:t>make a neural network generate more realistic samples by having a different neural network try to classify whether the sample was fake or not</a:t>
            </a:r>
            <a:br>
              <a:rPr lang="en-US" dirty="0" smtClean="0"/>
            </a:b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Applications:</a:t>
            </a:r>
            <a:br>
              <a:rPr lang="en-US" sz="2000" dirty="0" smtClean="0"/>
            </a:b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Nice:  Image enhancement, data generation, generating photorealistic images for designers, games</a:t>
            </a:r>
            <a:br>
              <a:rPr lang="en-US" sz="2000" dirty="0" smtClean="0"/>
            </a:br>
            <a:endParaRPr lang="en-US" sz="2000" dirty="0" smtClean="0"/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Naughty:   Generating counterfeits:   (“deep fake”)</a:t>
            </a:r>
            <a:br>
              <a:rPr lang="en-US" sz="2000" dirty="0" smtClean="0"/>
            </a:br>
            <a:endParaRPr lang="en-US" sz="2000" dirty="0" smtClean="0"/>
          </a:p>
          <a:p>
            <a:pPr marL="1200150" lvl="2" indent="-285750">
              <a:buFont typeface="Wingdings" charset="2"/>
              <a:buChar char="§"/>
            </a:pPr>
            <a:r>
              <a:rPr lang="en-US" dirty="0" smtClean="0"/>
              <a:t>Fake video:  Pres. Trump chastising Belgian citizens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www.theguardian.com/technology/2018/nov/12/deep-fakes-fake-news-truth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200150" lvl="2" indent="-285750">
              <a:buFont typeface="Wingdings" charset="2"/>
              <a:buChar char="§"/>
            </a:pPr>
            <a:r>
              <a:rPr lang="en-US" dirty="0" smtClean="0"/>
              <a:t>Fake images:  </a:t>
            </a:r>
            <a:r>
              <a:rPr lang="en-US" dirty="0" smtClean="0"/>
              <a:t>AI </a:t>
            </a:r>
            <a:r>
              <a:rPr lang="en-US" dirty="0"/>
              <a:t>generated painting sells for $432k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www.nytimes.com/2018/10/25/arts/design/ai-art-sold-christies.html</a:t>
            </a:r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464" y="978193"/>
            <a:ext cx="4668220" cy="2073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540" y="3467300"/>
            <a:ext cx="4399664" cy="29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 (RL)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40131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</a:t>
            </a:r>
            <a:r>
              <a:rPr lang="en-US" dirty="0"/>
              <a:t> </a:t>
            </a:r>
            <a:r>
              <a:rPr lang="en-US" sz="1600" dirty="0" smtClean="0"/>
              <a:t>create a flexible model, reward it for desired behavior, and let it evolve over time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Math: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Agent observes state x</a:t>
            </a:r>
            <a:r>
              <a:rPr lang="en-US" baseline="-25000" dirty="0" smtClean="0"/>
              <a:t>0</a:t>
            </a:r>
            <a:r>
              <a:rPr lang="en-US" dirty="0" smtClean="0"/>
              <a:t> and selects an action y</a:t>
            </a:r>
            <a:r>
              <a:rPr lang="en-US" baseline="-25000" dirty="0" smtClean="0"/>
              <a:t>0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It receives a “reward” r</a:t>
            </a:r>
            <a:r>
              <a:rPr lang="en-US" baseline="-25000" dirty="0" smtClean="0"/>
              <a:t>0</a:t>
            </a:r>
            <a:r>
              <a:rPr lang="en-US" dirty="0" smtClean="0"/>
              <a:t> which depends on x</a:t>
            </a:r>
            <a:r>
              <a:rPr lang="en-US" baseline="-25000" dirty="0" smtClean="0"/>
              <a:t>0</a:t>
            </a:r>
            <a:r>
              <a:rPr lang="en-US" dirty="0" smtClean="0"/>
              <a:t> and y</a:t>
            </a:r>
            <a:r>
              <a:rPr lang="en-US" baseline="-25000" dirty="0" smtClean="0"/>
              <a:t>0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Environment transitions probabilistically to a new state x</a:t>
            </a:r>
            <a:r>
              <a:rPr lang="en-US" baseline="-25000" dirty="0" smtClean="0"/>
              <a:t>1</a:t>
            </a:r>
            <a:r>
              <a:rPr lang="en-US" dirty="0" smtClean="0"/>
              <a:t> with distribution depending only on 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Goal: find a policy mapping states to actions that maximizes </a:t>
            </a:r>
            <a:r>
              <a:rPr lang="en-US" dirty="0" smtClean="0"/>
              <a:t>rewards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big limitation: requires an enormous amount of data, so typically limited to areas where data can be generated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Applications:  robot control, gaming</a:t>
            </a:r>
            <a:r>
              <a:rPr lang="en-US" dirty="0" smtClean="0"/>
              <a:t>, network control, automated bidding,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456" y="1488864"/>
            <a:ext cx="2465204" cy="2381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769" y="4763102"/>
            <a:ext cx="5228579" cy="17971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85864" y="4247464"/>
            <a:ext cx="401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Google DeepMind’s </a:t>
            </a:r>
            <a:r>
              <a:rPr lang="en-US" sz="1200" dirty="0" err="1" smtClean="0"/>
              <a:t>AlphaGo</a:t>
            </a:r>
            <a:r>
              <a:rPr lang="en-US" sz="1200" dirty="0" smtClean="0"/>
              <a:t> algorithm defeats World Champion Lee </a:t>
            </a:r>
            <a:r>
              <a:rPr lang="en-US" sz="1200" dirty="0" err="1" smtClean="0"/>
              <a:t>Sedol</a:t>
            </a:r>
            <a:r>
              <a:rPr lang="en-US" sz="1200" dirty="0" smtClean="0"/>
              <a:t> in March 2016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421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4958" y="2179674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Code break!</a:t>
            </a:r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59" y="4224077"/>
            <a:ext cx="2420679" cy="2017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925" y="4727589"/>
            <a:ext cx="3048001" cy="883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2" y="4387347"/>
            <a:ext cx="31877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49" y="1115122"/>
            <a:ext cx="59228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Idea: many high-dimensional datasets can be well-represented on a low dimensional manifold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Example: Principal Component Analysis (PCA)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”Principal components” are coordinates of data projected onto hyperplane which maximizes variance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Math: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Applications: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Factor analysis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Topic modeling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Feature engineering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Visualization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Some cool, exotic methods: UMAP, t-SNE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563" y="1603309"/>
            <a:ext cx="4244734" cy="2325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563" y="4237503"/>
            <a:ext cx="4248699" cy="2142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18979" y="6573122"/>
            <a:ext cx="1383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Works cited</a:t>
            </a:r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: ESL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025" y="990301"/>
            <a:ext cx="1084514" cy="226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056" y="12945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PCA: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95890" y="4028875"/>
            <a:ext cx="132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PCA: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6050" y="1115122"/>
            <a:ext cx="679941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Idea:   find groupings of data so data in the same group is similar, and data in different groups is dissimilar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k</a:t>
            </a:r>
            <a:r>
              <a:rPr lang="en-US" dirty="0" smtClean="0"/>
              <a:t>-means clustering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Workhorse, fast, assumes spherical clusters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Hierarchical / agglomerative clustering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Handles any distance metric, fast but greedy, handles non-convexity, sensitive to reordering of the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Spectral clustering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Clusters in </a:t>
            </a:r>
            <a:r>
              <a:rPr lang="en-US" dirty="0" err="1" smtClean="0"/>
              <a:t>eigenspace</a:t>
            </a:r>
            <a:r>
              <a:rPr lang="en-US" dirty="0" smtClean="0"/>
              <a:t> of the distance matrix, slow, handles non-convexity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DBSCAN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Fast, handles non-convexity, auto-selects no. of clusters, identifies outliers, tricky to tune parameters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Affinity propagation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dirty="0" smtClean="0"/>
              <a:t>Assigns data to same cluster if they share a basin in similarity-space, does not scale well to large datasets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845" y="1321391"/>
            <a:ext cx="4500817" cy="32399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977" y="3689498"/>
            <a:ext cx="6926491" cy="3334934"/>
          </a:xfrm>
          <a:prstGeom prst="rect">
            <a:avLst/>
          </a:prstGeom>
          <a:gradFill>
            <a:gsLst>
              <a:gs pos="0">
                <a:schemeClr val="bg1"/>
              </a:gs>
              <a:gs pos="53000">
                <a:schemeClr val="bg1">
                  <a:alpha val="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7433258" y="5497033"/>
            <a:ext cx="291657" cy="956931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12706" y="5356965"/>
            <a:ext cx="3573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Mean shift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Gaussian Mixture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(LDA)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Birch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6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</a:t>
            </a:r>
            <a:r>
              <a:rPr lang="en-US" strike="sngStrike" dirty="0" smtClean="0"/>
              <a:t>Borg</a:t>
            </a:r>
            <a:r>
              <a:rPr lang="en-US" dirty="0" smtClean="0"/>
              <a:t> Bayesian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449853" y="870569"/>
            <a:ext cx="664206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Math (one view):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Nearly every method mentioned thus far has a Bayesian variant (counterpoint: every method thus far is just a degenerate case of a Bayesian approach </a:t>
            </a:r>
            <a:r>
              <a:rPr lang="mr-IN" sz="1600" dirty="0" smtClean="0"/>
              <a:t>–</a:t>
            </a:r>
            <a:r>
              <a:rPr lang="en-US" sz="1600" dirty="0" smtClean="0"/>
              <a:t> example: k-means vs. GMM using EM)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Approaches to attack the nasty integrals: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sz="1600" dirty="0" err="1" smtClean="0"/>
              <a:t>Variational</a:t>
            </a:r>
            <a:r>
              <a:rPr lang="en-US" sz="1600" dirty="0" smtClean="0"/>
              <a:t> methods: compute an </a:t>
            </a:r>
            <a:r>
              <a:rPr lang="en-US" sz="1600" b="1" dirty="0" smtClean="0"/>
              <a:t>approximate</a:t>
            </a:r>
            <a:r>
              <a:rPr lang="en-US" sz="1600" dirty="0" smtClean="0"/>
              <a:t> posterior </a:t>
            </a:r>
            <a:r>
              <a:rPr lang="en-US" sz="1600" b="1" dirty="0" smtClean="0"/>
              <a:t>exactly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US" sz="1600" dirty="0" smtClean="0"/>
              <a:t>Monte Carlo methods:  compute an </a:t>
            </a:r>
            <a:r>
              <a:rPr lang="en-US" sz="1600" b="1" dirty="0" smtClean="0"/>
              <a:t>exact</a:t>
            </a:r>
            <a:r>
              <a:rPr lang="en-US" sz="1600" dirty="0" smtClean="0"/>
              <a:t> posterior </a:t>
            </a:r>
            <a:r>
              <a:rPr lang="en-US" sz="1600" b="1" dirty="0" smtClean="0"/>
              <a:t>approximately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Interested??  Check out “Fridays with Reverend Bayes”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32" y="1464417"/>
            <a:ext cx="2673992" cy="1043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915" y="887764"/>
            <a:ext cx="1865718" cy="5100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58" y="1424803"/>
            <a:ext cx="2374058" cy="10438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272" y="2175866"/>
            <a:ext cx="3164019" cy="145882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16200000">
            <a:off x="2473590" y="2313152"/>
            <a:ext cx="134431" cy="2259538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57794" y="3554094"/>
            <a:ext cx="76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/>
              <a:t>Predictive Posterior</a:t>
            </a:r>
            <a:endParaRPr lang="en-US" sz="1000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6096312" y="2314164"/>
            <a:ext cx="134431" cy="2259538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51890" y="3549733"/>
            <a:ext cx="1023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Approximation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269452" y="1228641"/>
            <a:ext cx="7315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79178" y="1986011"/>
            <a:ext cx="711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71970" y="2905276"/>
            <a:ext cx="3312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232720" y="1142790"/>
            <a:ext cx="606382" cy="12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293297" y="1575986"/>
            <a:ext cx="545805" cy="28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/>
          <p:cNvSpPr/>
          <p:nvPr/>
        </p:nvSpPr>
        <p:spPr>
          <a:xfrm>
            <a:off x="5369442" y="2495611"/>
            <a:ext cx="1629191" cy="84252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578583" y="2743780"/>
            <a:ext cx="1324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/>
              <a:t>d</a:t>
            </a:r>
            <a:r>
              <a:rPr lang="en-US" sz="1100" b="1" i="1" smtClean="0"/>
              <a:t>on’t approximate!</a:t>
            </a:r>
            <a:endParaRPr lang="en-US" sz="1100" b="1" i="1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0241" y="1073559"/>
            <a:ext cx="2749480" cy="7817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8860" y="4044351"/>
            <a:ext cx="4872242" cy="24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feeling a little bit </a:t>
            </a:r>
            <a:r>
              <a:rPr lang="en-US" strike="sngStrike" dirty="0" smtClean="0"/>
              <a:t>saucy</a:t>
            </a:r>
            <a:r>
              <a:rPr lang="en-US" dirty="0" smtClean="0"/>
              <a:t>  </a:t>
            </a:r>
            <a:r>
              <a:rPr lang="en-US" dirty="0" err="1" smtClean="0"/>
              <a:t>mathy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6049" y="1115122"/>
            <a:ext cx="63361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Optimization    (old-school OR!)</a:t>
            </a:r>
            <a:endParaRPr lang="en-US" sz="2000" dirty="0"/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First-order methods: long ignored for being perceived as overly simple, now the workhorse of modern ML because they’re simple and fast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Gradient descent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Variants: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/>
              <a:t>Stochastic Gradient Descent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/>
              <a:t>Accelerated methods (“momentum”)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/>
              <a:t>Expectation-Maximization / Projected GD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Statistical Learning Theory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 smtClean="0"/>
              <a:t>Reproducing Kernel Hilbert Spaces (RKHS)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b="1" dirty="0" err="1" smtClean="0"/>
              <a:t>Representer</a:t>
            </a:r>
            <a:r>
              <a:rPr lang="en-US" sz="2000" b="1" dirty="0" smtClean="0"/>
              <a:t> theorem</a:t>
            </a:r>
            <a:r>
              <a:rPr lang="en-US" sz="2000" dirty="0" smtClean="0"/>
              <a:t>: ”best possible” estimator has finite representation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/>
              <a:t>Implication:  SVM+RBF kernel, NN are </a:t>
            </a:r>
            <a:r>
              <a:rPr lang="en-US" sz="2000" i="1" dirty="0" smtClean="0"/>
              <a:t>universal estimators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51" y="2128271"/>
            <a:ext cx="2274113" cy="229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114" y="2602858"/>
            <a:ext cx="2282448" cy="225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400" y="1275514"/>
            <a:ext cx="2327645" cy="500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6775" y="209042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GD: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30138" y="255989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SGD: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549" y="3073420"/>
            <a:ext cx="3707799" cy="2157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20619" y="3028505"/>
            <a:ext cx="6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AGD: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9078" y="3485264"/>
            <a:ext cx="4609057" cy="655459"/>
            <a:chOff x="7135725" y="3495210"/>
            <a:chExt cx="4609057" cy="65545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2935" y="3533883"/>
              <a:ext cx="2310464" cy="45707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135725" y="3504338"/>
              <a:ext cx="7543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EM:</a:t>
              </a:r>
            </a:p>
            <a:p>
              <a:pPr algn="r"/>
              <a:r>
                <a:rPr lang="en-US" dirty="0" smtClean="0"/>
                <a:t>(PGD)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31579" y="3495210"/>
              <a:ext cx="79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i="1" smtClean="0">
                  <a:solidFill>
                    <a:schemeClr val="bg1">
                      <a:lumMod val="50000"/>
                    </a:schemeClr>
                  </a:solidFill>
                </a:rPr>
                <a:t>projection</a:t>
              </a:r>
              <a:endParaRPr lang="en-US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21746" y="3732673"/>
              <a:ext cx="10230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i="1" smtClean="0">
                  <a:solidFill>
                    <a:schemeClr val="bg1">
                      <a:lumMod val="50000"/>
                    </a:schemeClr>
                  </a:solidFill>
                </a:rPr>
                <a:t>maximization</a:t>
              </a:r>
              <a:endParaRPr lang="en-US" sz="12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813314" y="2838502"/>
            <a:ext cx="1167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momentum</a:t>
            </a:r>
            <a:endParaRPr lang="en-US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32011" y="1020743"/>
            <a:ext cx="2968653" cy="906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0942" y="5386737"/>
            <a:ext cx="2761620" cy="8570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197" y="4886013"/>
            <a:ext cx="710841" cy="2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509" y="955633"/>
            <a:ext cx="839939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What do the haters say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Neural nets are “still just curve-fitting”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AI is still no closer to understanding cause &amp; effect, agency, free will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(They’re probably right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How do I get started?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Hobbyist tinkering is the best way to learn:</a:t>
            </a:r>
            <a:br>
              <a:rPr lang="en-US" dirty="0" smtClean="0"/>
            </a:br>
            <a:r>
              <a:rPr lang="en-US" dirty="0" smtClean="0"/>
              <a:t>    Sports analytics, market data, </a:t>
            </a:r>
            <a:r>
              <a:rPr lang="en-US" dirty="0" err="1" smtClean="0"/>
              <a:t>Kaggle</a:t>
            </a:r>
            <a:r>
              <a:rPr lang="en-US" dirty="0" smtClean="0"/>
              <a:t> competitions, your own data, </a:t>
            </a:r>
            <a:r>
              <a:rPr lang="mr-IN" dirty="0" smtClean="0"/>
              <a:t>…</a:t>
            </a:r>
            <a:endParaRPr lang="en-US" dirty="0" smtClean="0"/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 smtClean="0"/>
              <a:t>Build understanding of theory as you tinker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/>
              <a:t>Some good books</a:t>
            </a:r>
            <a:r>
              <a:rPr lang="en-US" sz="2000" dirty="0" smtClean="0"/>
              <a:t>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1600" b="1" dirty="0"/>
              <a:t>Start with:</a:t>
            </a:r>
            <a:r>
              <a:rPr lang="en-US" sz="1600" dirty="0"/>
              <a:t>  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i="1" dirty="0"/>
              <a:t>Intro to Statistical Learning</a:t>
            </a:r>
            <a:r>
              <a:rPr lang="en-US" sz="1600" dirty="0"/>
              <a:t>, by Hastie/</a:t>
            </a:r>
            <a:r>
              <a:rPr lang="en-US" sz="1600" dirty="0" err="1"/>
              <a:t>Tibshirani</a:t>
            </a:r>
            <a:r>
              <a:rPr lang="en-US" sz="1600" dirty="0"/>
              <a:t>  (it’s $free$, uses R)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/>
              <a:t>Advance to:</a:t>
            </a:r>
            <a:r>
              <a:rPr lang="en-US" sz="1600" dirty="0"/>
              <a:t>  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i="1" dirty="0"/>
              <a:t>Elements of Statistical Learning</a:t>
            </a:r>
            <a:r>
              <a:rPr lang="en-US" sz="1600" dirty="0"/>
              <a:t>, by Hastie/</a:t>
            </a:r>
            <a:r>
              <a:rPr lang="en-US" sz="1600" dirty="0" err="1"/>
              <a:t>Tibshirani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i="1" dirty="0"/>
              <a:t>Pattern Recognition and Machine Learning</a:t>
            </a:r>
            <a:r>
              <a:rPr lang="en-US" sz="1600" dirty="0"/>
              <a:t>, by </a:t>
            </a:r>
            <a:r>
              <a:rPr lang="en-US" sz="1600" dirty="0" smtClean="0"/>
              <a:t>Bishop  (also $free$ as of November 2018!)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i="1" dirty="0"/>
              <a:t>Machine Learning: a Probabilistic Perspective</a:t>
            </a:r>
            <a:r>
              <a:rPr lang="en-US" sz="1600" dirty="0"/>
              <a:t>, by </a:t>
            </a:r>
            <a:r>
              <a:rPr lang="en-US" sz="1600" dirty="0" smtClean="0"/>
              <a:t>Murphy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956" y="1115122"/>
            <a:ext cx="2020186" cy="1886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7857" y="3001412"/>
            <a:ext cx="2369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Judea Pearl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/>
              <a:t>I</a:t>
            </a:r>
            <a:r>
              <a:rPr lang="en-US" sz="1200" dirty="0" smtClean="0"/>
              <a:t>nventor of Bayesian networks</a:t>
            </a:r>
          </a:p>
          <a:p>
            <a:pPr algn="ctr"/>
            <a:r>
              <a:rPr lang="en-US" sz="1200" dirty="0" smtClean="0"/>
              <a:t>Turing Prize winner (2011)</a:t>
            </a:r>
          </a:p>
          <a:p>
            <a:pPr algn="ctr"/>
            <a:r>
              <a:rPr lang="en-US" sz="1200" dirty="0" smtClean="0"/>
              <a:t>Hater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255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machine learning?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5385" y="1119364"/>
            <a:ext cx="719499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It’s famous        (</a:t>
            </a:r>
            <a:r>
              <a:rPr lang="en-US" sz="2000" dirty="0" err="1" smtClean="0"/>
              <a:t>nb</a:t>
            </a:r>
            <a:r>
              <a:rPr lang="en-US" sz="2000" dirty="0" smtClean="0"/>
              <a:t>: mostly </a:t>
            </a:r>
            <a:r>
              <a:rPr lang="en-US" sz="2000" dirty="0"/>
              <a:t>versions of deep neural nets)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b="1" dirty="0"/>
              <a:t>World champs</a:t>
            </a:r>
            <a:r>
              <a:rPr lang="en-US" dirty="0"/>
              <a:t> at chess, Go, Doom, </a:t>
            </a:r>
            <a:r>
              <a:rPr lang="mr-IN" dirty="0"/>
              <a:t>…</a:t>
            </a:r>
            <a:r>
              <a:rPr lang="en-US" dirty="0"/>
              <a:t> still working on Warcraft </a:t>
            </a:r>
            <a:r>
              <a:rPr lang="mr-IN" dirty="0"/>
              <a:t>…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b="1" dirty="0"/>
              <a:t>Computer vision: </a:t>
            </a:r>
            <a:r>
              <a:rPr lang="en-US" dirty="0" err="1"/>
              <a:t>StreetView</a:t>
            </a:r>
            <a:r>
              <a:rPr lang="en-US" dirty="0"/>
              <a:t>, self-driving cars (Tesla, Uber)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dirty="0"/>
              <a:t>Voice, image recognition (FB’s </a:t>
            </a:r>
            <a:r>
              <a:rPr lang="en-US" dirty="0" err="1"/>
              <a:t>DeepFace</a:t>
            </a:r>
            <a:r>
              <a:rPr lang="en-US" dirty="0"/>
              <a:t> 97.4% accurate)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b="1" dirty="0"/>
              <a:t>Translation</a:t>
            </a:r>
            <a:r>
              <a:rPr lang="en-US" dirty="0"/>
              <a:t> (Microsoft, Google Translate approach human acc.)</a:t>
            </a:r>
          </a:p>
          <a:p>
            <a:pPr marL="742950" lvl="1" indent="-285750">
              <a:spcAft>
                <a:spcPts val="600"/>
              </a:spcAft>
              <a:buFont typeface=".AppleSystemUIFont" charset="-120"/>
              <a:buChar char="-"/>
            </a:pPr>
            <a:r>
              <a:rPr lang="en-US" b="1" dirty="0"/>
              <a:t>Expert systems: </a:t>
            </a:r>
            <a:r>
              <a:rPr lang="en-US" b="1" dirty="0" smtClean="0"/>
              <a:t> </a:t>
            </a:r>
            <a:r>
              <a:rPr lang="en-US" dirty="0" smtClean="0"/>
              <a:t>healthcare</a:t>
            </a:r>
            <a:r>
              <a:rPr lang="en-US" dirty="0"/>
              <a:t>, </a:t>
            </a:r>
            <a:r>
              <a:rPr lang="en-US" dirty="0" smtClean="0"/>
              <a:t>finance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Operations Research wants to keep a foothold in “Analytics”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/>
              <a:t>Most importantly, it’s fun / exciting / cool / </a:t>
            </a:r>
            <a:r>
              <a:rPr lang="en-US" sz="2000" dirty="0" err="1" smtClean="0"/>
              <a:t>mathy</a:t>
            </a:r>
            <a:r>
              <a:rPr lang="en-US" sz="2000" dirty="0" smtClean="0"/>
              <a:t> / code-y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17" y="4372188"/>
            <a:ext cx="1106229" cy="110622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27899" y="4182034"/>
            <a:ext cx="115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Hey!  That’s my stuff!</a:t>
            </a:r>
            <a:endParaRPr lang="en-US" sz="10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18" y="3982584"/>
            <a:ext cx="2770665" cy="1558499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3124673" y="4349325"/>
            <a:ext cx="797442" cy="8585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188470" y="4513746"/>
            <a:ext cx="6921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Machine learning!  AI!</a:t>
            </a:r>
            <a:endParaRPr lang="en-US" sz="1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525236" y="5355307"/>
            <a:ext cx="90762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Data scientist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1378473" y="5442697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The public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5457567" y="5453330"/>
            <a:ext cx="80342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Operations </a:t>
            </a:r>
          </a:p>
          <a:p>
            <a:pPr algn="ctr"/>
            <a:r>
              <a:rPr lang="en-US" sz="1000" dirty="0" smtClean="0"/>
              <a:t>Researcher</a:t>
            </a:r>
            <a:endParaRPr lang="en-US" sz="1000" dirty="0"/>
          </a:p>
        </p:txBody>
      </p:sp>
      <p:grpSp>
        <p:nvGrpSpPr>
          <p:cNvPr id="3" name="Group 2"/>
          <p:cNvGrpSpPr/>
          <p:nvPr/>
        </p:nvGrpSpPr>
        <p:grpSpPr>
          <a:xfrm>
            <a:off x="8816015" y="1119364"/>
            <a:ext cx="2287036" cy="5328724"/>
            <a:chOff x="8272759" y="1368251"/>
            <a:chExt cx="2287036" cy="532872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546"/>
            <a:stretch/>
          </p:blipFill>
          <p:spPr>
            <a:xfrm>
              <a:off x="8272759" y="1368251"/>
              <a:ext cx="2287036" cy="261433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/>
            <a:stretch/>
          </p:blipFill>
          <p:spPr>
            <a:xfrm>
              <a:off x="8282646" y="3945865"/>
              <a:ext cx="2277149" cy="2751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2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88" y="3220369"/>
            <a:ext cx="1133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1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smtClean="0"/>
              <a:t>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97715" y="460985"/>
            <a:ext cx="648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Alternate title:</a:t>
            </a:r>
            <a:r>
              <a:rPr lang="en-US" dirty="0" smtClean="0"/>
              <a:t>  “I just learned R.  Now why should I learn Python?”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46" y="980877"/>
            <a:ext cx="85878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Reason #1:</a:t>
            </a:r>
            <a:r>
              <a:rPr lang="en-US" sz="2000" dirty="0" smtClean="0"/>
              <a:t>  Python is the most popular programming language in the world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Reason #2:</a:t>
            </a:r>
            <a:r>
              <a:rPr lang="en-US" sz="2000" dirty="0"/>
              <a:t>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sklearn</a:t>
            </a:r>
            <a:r>
              <a:rPr lang="en-US" sz="2000" dirty="0"/>
              <a:t> is </a:t>
            </a:r>
            <a:r>
              <a:rPr lang="en-US" sz="2000" dirty="0" smtClean="0"/>
              <a:t>biggest </a:t>
            </a:r>
            <a:r>
              <a:rPr lang="en-US" sz="2000" dirty="0"/>
              <a:t>all-in-one open-source ML </a:t>
            </a:r>
            <a:r>
              <a:rPr lang="en-US" sz="2000" dirty="0" smtClean="0"/>
              <a:t>library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54" y="1431747"/>
            <a:ext cx="2132799" cy="1831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7928" y="3252868"/>
            <a:ext cx="2181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“Python has brought computer programming to a vast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t>new audience” Economist, Jul 2018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896" y="1431747"/>
            <a:ext cx="1902369" cy="1845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58803" y="2254221"/>
            <a:ext cx="365205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/>
              <a:t>Yeah, but </a:t>
            </a:r>
            <a:r>
              <a:rPr lang="mr-IN" sz="1400" dirty="0" smtClean="0"/>
              <a:t>…</a:t>
            </a:r>
            <a:r>
              <a:rPr lang="en-US" sz="1400" dirty="0" smtClean="0"/>
              <a:t>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sz="1400" dirty="0" smtClean="0"/>
              <a:t> is still the king of visualization    </a:t>
            </a:r>
            <a:r>
              <a:rPr lang="mr-IN" sz="1400" dirty="0"/>
              <a:t>¯\_(</a:t>
            </a:r>
            <a:r>
              <a:rPr lang="mr-IN" sz="1400" dirty="0" err="1"/>
              <a:t>ツ</a:t>
            </a:r>
            <a:r>
              <a:rPr lang="mr-IN" sz="1400" dirty="0" smtClean="0"/>
              <a:t>)_/¯</a:t>
            </a:r>
            <a:endParaRPr lang="en-US" sz="1400" dirty="0" smtClean="0"/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050" dirty="0" smtClean="0"/>
              <a:t>Python contenders:  </a:t>
            </a:r>
            <a:r>
              <a:rPr lang="en-US" sz="1050" dirty="0" err="1" smtClean="0">
                <a:latin typeface="Consolas" charset="0"/>
                <a:ea typeface="Consolas" charset="0"/>
                <a:cs typeface="Consolas" charset="0"/>
              </a:rPr>
              <a:t>matplotlib</a:t>
            </a:r>
            <a:r>
              <a:rPr lang="en-US" sz="1050" dirty="0" smtClean="0"/>
              <a:t>, </a:t>
            </a:r>
            <a:r>
              <a:rPr lang="en-US" sz="1050" dirty="0" err="1" smtClean="0">
                <a:latin typeface="Consolas" charset="0"/>
                <a:ea typeface="Consolas" charset="0"/>
                <a:cs typeface="Consolas" charset="0"/>
              </a:rPr>
              <a:t>Seaborn</a:t>
            </a:r>
            <a:r>
              <a:rPr lang="en-US" sz="1050" dirty="0" smtClean="0"/>
              <a:t>, </a:t>
            </a:r>
            <a:r>
              <a:rPr lang="en-US" sz="1050" dirty="0" smtClean="0">
                <a:latin typeface="Consolas" charset="0"/>
                <a:ea typeface="Consolas" charset="0"/>
                <a:cs typeface="Consolas" charset="0"/>
              </a:rPr>
              <a:t>pandas</a:t>
            </a:r>
            <a:r>
              <a:rPr lang="en-US" sz="1050" dirty="0" smtClean="0"/>
              <a:t>, </a:t>
            </a:r>
            <a:r>
              <a:rPr lang="en-US" sz="1050" dirty="0" err="1" smtClean="0">
                <a:latin typeface="Consolas" charset="0"/>
                <a:ea typeface="Consolas" charset="0"/>
                <a:cs typeface="Consolas" charset="0"/>
              </a:rPr>
              <a:t>ggpy</a:t>
            </a:r>
            <a:r>
              <a:rPr lang="en-US" sz="1050" dirty="0" smtClean="0"/>
              <a:t>, </a:t>
            </a:r>
            <a:r>
              <a:rPr lang="en-US" sz="1050" dirty="0" err="1" smtClean="0">
                <a:latin typeface="Consolas" charset="0"/>
                <a:ea typeface="Consolas" charset="0"/>
                <a:cs typeface="Consolas" charset="0"/>
              </a:rPr>
              <a:t>plotnine</a:t>
            </a:r>
            <a:r>
              <a:rPr lang="en-US" sz="1050" dirty="0" smtClean="0"/>
              <a:t>, </a:t>
            </a:r>
            <a:r>
              <a:rPr lang="en-US" sz="1050" dirty="0" smtClean="0">
                <a:latin typeface="Consolas" charset="0"/>
                <a:ea typeface="Consolas" charset="0"/>
                <a:cs typeface="Consolas" charset="0"/>
              </a:rPr>
              <a:t>Altair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050" dirty="0" smtClean="0">
                <a:ea typeface="Consolas" charset="0"/>
                <a:cs typeface="Consolas" charset="0"/>
              </a:rPr>
              <a:t>“All happy Python programmers are the same. Each unhappy Python programmer has his/her own plotting library.” </a:t>
            </a:r>
            <a:r>
              <a:rPr lang="mr-IN" sz="105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>–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> </a:t>
            </a:r>
            <a:r>
              <a:rPr lang="en-US" sz="1050" i="1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>Anna Karenina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>, Leo Tolstoy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  <a:t/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Consolas" charset="0"/>
                <a:cs typeface="Consolas" charset="0"/>
              </a:rPr>
            </a:br>
            <a:endParaRPr lang="en-US" sz="1200" dirty="0" smtClean="0">
              <a:solidFill>
                <a:schemeClr val="bg1">
                  <a:lumMod val="50000"/>
                </a:schemeClr>
              </a:solidFill>
              <a:ea typeface="Consolas" charset="0"/>
              <a:cs typeface="Consolas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>
                <a:ea typeface="Consolas" charset="0"/>
                <a:cs typeface="Consolas" charset="0"/>
              </a:rPr>
              <a:t>Rays of hope:  (1) R has very good ML libraries if you prefer it, (2)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sklearn</a:t>
            </a:r>
            <a:r>
              <a:rPr lang="en-US" sz="1400" dirty="0" smtClean="0">
                <a:ea typeface="Consolas" charset="0"/>
                <a:cs typeface="Consolas" charset="0"/>
              </a:rPr>
              <a:t> is beautifully easy even for non-native speakers, and (3) using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pandas</a:t>
            </a:r>
            <a:r>
              <a:rPr lang="en-US" sz="1400" dirty="0" smtClean="0">
                <a:ea typeface="Consolas" charset="0"/>
                <a:cs typeface="Consolas" charset="0"/>
              </a:rPr>
              <a:t> feels like R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133338" y="6415665"/>
            <a:ext cx="2573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As of June 2018, source: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activewizards.com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" r="284"/>
          <a:stretch/>
        </p:blipFill>
        <p:spPr>
          <a:xfrm>
            <a:off x="1542991" y="4546062"/>
            <a:ext cx="1767200" cy="1807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-5137" t="-3624" r="-1205" b="1372"/>
          <a:stretch/>
        </p:blipFill>
        <p:spPr>
          <a:xfrm>
            <a:off x="3297715" y="4484444"/>
            <a:ext cx="1923970" cy="186926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700830" y="4969097"/>
            <a:ext cx="1802706" cy="1112228"/>
            <a:chOff x="9984244" y="4568232"/>
            <a:chExt cx="1802706" cy="1112228"/>
          </a:xfrm>
        </p:grpSpPr>
        <p:sp>
          <p:nvSpPr>
            <p:cNvPr id="18" name="TextBox 17"/>
            <p:cNvSpPr txBox="1"/>
            <p:nvPr/>
          </p:nvSpPr>
          <p:spPr>
            <a:xfrm>
              <a:off x="10848873" y="4594806"/>
              <a:ext cx="9380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  <a:r>
                <a:rPr lang="en-US" sz="1000" dirty="0" smtClean="0"/>
                <a:t>aret</a:t>
              </a:r>
            </a:p>
            <a:p>
              <a:r>
                <a:rPr lang="en-US" sz="1000" dirty="0" err="1"/>
                <a:t>r</a:t>
              </a:r>
              <a:r>
                <a:rPr lang="en-US" sz="1000" dirty="0" err="1" smtClean="0"/>
                <a:t>part</a:t>
              </a:r>
              <a:endParaRPr lang="en-US" sz="1000" dirty="0" smtClean="0"/>
            </a:p>
            <a:p>
              <a:r>
                <a:rPr lang="en-US" sz="1000" dirty="0" err="1" smtClean="0"/>
                <a:t>randomForest</a:t>
              </a:r>
              <a:endParaRPr lang="en-US" sz="1000" dirty="0" smtClean="0"/>
            </a:p>
            <a:p>
              <a:r>
                <a:rPr lang="en-US" sz="1000" dirty="0"/>
                <a:t>e</a:t>
              </a:r>
              <a:r>
                <a:rPr lang="en-US" sz="1000" dirty="0" smtClean="0"/>
                <a:t>1071</a:t>
              </a:r>
            </a:p>
            <a:p>
              <a:r>
                <a:rPr lang="en-US" sz="1000" dirty="0" err="1"/>
                <a:t>m</a:t>
              </a:r>
              <a:r>
                <a:rPr lang="en-US" sz="1000" dirty="0" err="1" smtClean="0"/>
                <a:t>clust</a:t>
              </a:r>
              <a:endParaRPr lang="en-US" sz="1000" dirty="0" smtClean="0"/>
            </a:p>
            <a:p>
              <a:r>
                <a:rPr lang="mr-IN" sz="1000" dirty="0" smtClean="0"/>
                <a:t>…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84244" y="4987106"/>
              <a:ext cx="56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sklearn</a:t>
              </a:r>
              <a:endParaRPr lang="en-US" sz="1000" dirty="0"/>
            </a:p>
          </p:txBody>
        </p:sp>
        <p:sp>
          <p:nvSpPr>
            <p:cNvPr id="20" name="Right Brace 19"/>
            <p:cNvSpPr/>
            <p:nvPr/>
          </p:nvSpPr>
          <p:spPr>
            <a:xfrm rot="10800000">
              <a:off x="10652996" y="4568232"/>
              <a:ext cx="205498" cy="11122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499" y="1431748"/>
            <a:ext cx="1345032" cy="180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750420" y="3254166"/>
            <a:ext cx="1435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“What is Code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t>” Bloomberg cover, June 2015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62881" y="2507700"/>
            <a:ext cx="307427" cy="15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5061" y="2415676"/>
            <a:ext cx="613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Python</a:t>
            </a:r>
          </a:p>
          <a:p>
            <a:r>
              <a:rPr lang="en-US" sz="1000" dirty="0"/>
              <a:t>c</a:t>
            </a:r>
            <a:r>
              <a:rPr lang="en-US" sz="1000" dirty="0" smtClean="0"/>
              <a:t>ode!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507483" y="3252868"/>
            <a:ext cx="220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Python top viewed on Stack Overflow, 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Jun 2018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11092" y="5193330"/>
            <a:ext cx="1828800" cy="47846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/>
          <p:cNvSpPr/>
          <p:nvPr/>
        </p:nvSpPr>
        <p:spPr>
          <a:xfrm>
            <a:off x="7699412" y="1477926"/>
            <a:ext cx="5591285" cy="4533408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8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Statistics, machine learning </a:t>
            </a:r>
            <a:r>
              <a:rPr lang="mr-IN" dirty="0" smtClean="0"/>
              <a:t>…</a:t>
            </a:r>
            <a:r>
              <a:rPr lang="en-US" dirty="0" smtClean="0"/>
              <a:t> what’s the diff?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6049" y="1115122"/>
                <a:ext cx="8748751" cy="4000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Maybe it’s </a:t>
                </a:r>
                <a:r>
                  <a:rPr lang="mr-IN" sz="2000" dirty="0" smtClean="0"/>
                  <a:t>…</a:t>
                </a:r>
                <a:r>
                  <a:rPr lang="en-US" sz="2000" dirty="0" smtClean="0"/>
                  <a:t> inference vs. prediction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“Statistics cares about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mr-IN" dirty="0" smtClean="0"/>
                  <a:t>…</a:t>
                </a:r>
                <a:r>
                  <a:rPr lang="en-US" dirty="0" smtClean="0"/>
                  <a:t> machine learning cares about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” </a:t>
                </a:r>
                <a:br>
                  <a:rPr lang="en-US" dirty="0" smtClean="0"/>
                </a:br>
                <a:r>
                  <a:rPr lang="mr-IN" dirty="0" smtClean="0">
                    <a:solidFill>
                      <a:schemeClr val="bg1">
                        <a:lumMod val="50000"/>
                      </a:schemeClr>
                    </a:solidFill>
                  </a:rPr>
                  <a:t>–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Machine Learning: An Applied Econometric Approach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, J. Econ </a:t>
                </a:r>
                <a:r>
                  <a:rPr lang="en-US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Persp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., 2017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“Machine learning is statistics minus any checking of models or assumptions” </a:t>
                </a:r>
                <a:br>
                  <a:rPr lang="en-US" dirty="0" smtClean="0"/>
                </a:br>
                <a:r>
                  <a:rPr lang="mr-IN" dirty="0" smtClean="0">
                    <a:solidFill>
                      <a:schemeClr val="bg1">
                        <a:lumMod val="50000"/>
                      </a:schemeClr>
                    </a:solidFill>
                  </a:rPr>
                  <a:t>–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stack overflow commenter, 2017</a:t>
                </a:r>
                <a:r>
                  <a:rPr lang="en-US" sz="2000" dirty="0" smtClean="0">
                    <a:solidFill>
                      <a:schemeClr val="bg1">
                        <a:lumMod val="50000"/>
                      </a:schemeClr>
                    </a:solidFill>
                  </a:rPr>
                  <a:t/>
                </a:r>
                <a:br>
                  <a:rPr lang="en-US" sz="2000" dirty="0" smtClean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sz="20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/>
                  <a:t>Maybe it’s </a:t>
                </a:r>
                <a:r>
                  <a:rPr lang="mr-IN" sz="2000" dirty="0" smtClean="0"/>
                  <a:t>…</a:t>
                </a:r>
                <a:r>
                  <a:rPr lang="en-US" sz="2000" dirty="0" smtClean="0"/>
                  <a:t> institutional differences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Stats : Math :: ML : CS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Stats -&gt; journals.  ML -&gt; conferences!</a:t>
                </a:r>
                <a:br>
                  <a:rPr lang="en-US" dirty="0" smtClean="0"/>
                </a:br>
                <a:endParaRPr lang="en-US" sz="20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Maybe it’s </a:t>
                </a:r>
                <a:r>
                  <a:rPr lang="mr-IN" sz="2000" dirty="0" smtClean="0"/>
                  <a:t>…</a:t>
                </a:r>
                <a:r>
                  <a:rPr lang="en-US" sz="2000" dirty="0" smtClean="0"/>
                  <a:t> not that much really!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9" y="1115122"/>
                <a:ext cx="8748751" cy="4000711"/>
              </a:xfrm>
              <a:prstGeom prst="rect">
                <a:avLst/>
              </a:prstGeom>
              <a:blipFill rotWithShape="0">
                <a:blip r:embed="rId2"/>
                <a:stretch>
                  <a:fillRect l="-627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753375"/>
              </p:ext>
            </p:extLst>
          </p:nvPr>
        </p:nvGraphicFramePr>
        <p:xfrm>
          <a:off x="1209040" y="4828607"/>
          <a:ext cx="5191760" cy="169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880"/>
                <a:gridCol w="2595880"/>
              </a:tblGrid>
              <a:tr h="255888"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Statistics</a:t>
                      </a:r>
                      <a:endParaRPr lang="en-US" sz="105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Machine Learning!</a:t>
                      </a:r>
                      <a:endParaRPr lang="en-US" sz="105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Fitting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Learning</a:t>
                      </a:r>
                      <a:endParaRPr lang="en-US" sz="1050" dirty="0"/>
                    </a:p>
                  </a:txBody>
                  <a:tcPr/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Test set performance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Generalization</a:t>
                      </a:r>
                      <a:endParaRPr lang="en-US" sz="1050" dirty="0"/>
                    </a:p>
                  </a:txBody>
                  <a:tcPr/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Regression/classification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Supervised learning</a:t>
                      </a:r>
                      <a:endParaRPr lang="en-US" sz="1050" dirty="0"/>
                    </a:p>
                  </a:txBody>
                  <a:tcPr/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Large grant = $50,000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Large grant = $1,000,000</a:t>
                      </a:r>
                      <a:endParaRPr lang="en-US" sz="1050" dirty="0"/>
                    </a:p>
                  </a:txBody>
                  <a:tcPr/>
                </a:tc>
              </a:tr>
              <a:tr h="25588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Nice place for a meeting:</a:t>
                      </a:r>
                    </a:p>
                    <a:p>
                      <a:r>
                        <a:rPr lang="en-US" sz="1050" dirty="0" smtClean="0"/>
                        <a:t>Las Vegas in August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Nice</a:t>
                      </a:r>
                      <a:r>
                        <a:rPr lang="en-US" sz="1050" baseline="0" dirty="0" smtClean="0"/>
                        <a:t> place for a meeting:</a:t>
                      </a:r>
                    </a:p>
                    <a:p>
                      <a:r>
                        <a:rPr lang="en-US" sz="1050" baseline="0" dirty="0" smtClean="0"/>
                        <a:t>Snowbird, Utah, French Alps</a:t>
                      </a:r>
                      <a:endParaRPr lang="en-US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44094" y="6522720"/>
            <a:ext cx="230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Works cited: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Robert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Tibshirani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72" y="2572441"/>
            <a:ext cx="4110038" cy="41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53824" y="237896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16010" y="2535421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15627"/>
          <a:stretch/>
        </p:blipFill>
        <p:spPr>
          <a:xfrm>
            <a:off x="322226" y="1699991"/>
            <a:ext cx="2229588" cy="18811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r="21285"/>
          <a:stretch/>
        </p:blipFill>
        <p:spPr>
          <a:xfrm>
            <a:off x="322226" y="4131847"/>
            <a:ext cx="2229588" cy="188115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2945219" y="2640570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945219" y="3678421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53824" y="4810816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29601" y="2640570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29601" y="3725694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60" y="5334036"/>
            <a:ext cx="850900" cy="4699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903960" y="6013006"/>
            <a:ext cx="411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Wouldn’t it be nice to know </a:t>
            </a:r>
            <a:r>
              <a:rPr lang="en-US" smtClean="0"/>
              <a:t>this function?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9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53824" y="237896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16010" y="2535421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15627"/>
          <a:stretch/>
        </p:blipFill>
        <p:spPr>
          <a:xfrm>
            <a:off x="322226" y="1699991"/>
            <a:ext cx="2229588" cy="18811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r="21285"/>
          <a:stretch/>
        </p:blipFill>
        <p:spPr>
          <a:xfrm>
            <a:off x="322226" y="4131847"/>
            <a:ext cx="2229588" cy="188115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2945219" y="2640570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945219" y="3678421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53824" y="4810816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29601" y="2640570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29601" y="3725694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260" y="5334036"/>
            <a:ext cx="13335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3419" y="288249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660" y="3407974"/>
            <a:ext cx="266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5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53824" y="237896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16010" y="2535421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15627"/>
          <a:stretch/>
        </p:blipFill>
        <p:spPr>
          <a:xfrm>
            <a:off x="322226" y="1699991"/>
            <a:ext cx="2229588" cy="18811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r="21285"/>
          <a:stretch/>
        </p:blipFill>
        <p:spPr>
          <a:xfrm>
            <a:off x="322226" y="4131847"/>
            <a:ext cx="2229588" cy="188115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2945219" y="2640570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945219" y="3678421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53824" y="4810816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29601" y="2640570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29601" y="3725694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73749" y="1977656"/>
            <a:ext cx="3285460" cy="32535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9186"/>
            <a:ext cx="1828800" cy="469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33419" y="288249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660" y="3407974"/>
            <a:ext cx="266700" cy="419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28306" y="1513461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Hyperparameters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911" y="2141342"/>
            <a:ext cx="279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10,000 </a:t>
            </a:r>
            <a:r>
              <a:rPr lang="en-US" dirty="0" err="1" smtClean="0"/>
              <a:t>ft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17619" y="1900495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DOG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879805" y="2056956"/>
            <a:ext cx="2286000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t="15627"/>
          <a:stretch/>
        </p:blipFill>
        <p:spPr>
          <a:xfrm>
            <a:off x="386021" y="1221526"/>
            <a:ext cx="2229588" cy="18811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r="21285"/>
          <a:stretch/>
        </p:blipFill>
        <p:spPr>
          <a:xfrm>
            <a:off x="386021" y="3653382"/>
            <a:ext cx="2229588" cy="188115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3009014" y="2162105"/>
            <a:ext cx="2636874" cy="853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009014" y="3199956"/>
            <a:ext cx="2636874" cy="1318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717619" y="4332351"/>
            <a:ext cx="80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cxnSp>
        <p:nvCxnSpPr>
          <p:cNvPr id="51" name="Straight Arrow Connector 50"/>
          <p:cNvCxnSpPr>
            <a:endCxn id="9" idx="1"/>
          </p:cNvCxnSpPr>
          <p:nvPr/>
        </p:nvCxnSpPr>
        <p:spPr>
          <a:xfrm flipV="1">
            <a:off x="8293396" y="2162105"/>
            <a:ext cx="2424223" cy="940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8293396" y="3247229"/>
            <a:ext cx="2424223" cy="1346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37544" y="1499191"/>
            <a:ext cx="3285460" cy="32535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97214" y="240403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455" y="2929509"/>
            <a:ext cx="266700" cy="419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2101" y="1034996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Hyperparameters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706" y="1662877"/>
            <a:ext cx="279400" cy="2159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25259" y="2056956"/>
            <a:ext cx="1076103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01911" y="995127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</a:t>
            </a:r>
          </a:p>
          <a:p>
            <a:pPr algn="ctr"/>
            <a:r>
              <a:rPr lang="en-US" dirty="0" smtClean="0"/>
              <a:t>engineering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281" y="2830604"/>
            <a:ext cx="8509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2070" y="4406146"/>
            <a:ext cx="1539896" cy="295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0608" y="5065459"/>
            <a:ext cx="6732012" cy="872288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16200000">
            <a:off x="6203833" y="3924191"/>
            <a:ext cx="224792" cy="4390189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16200000">
            <a:off x="9436034" y="5623522"/>
            <a:ext cx="201648" cy="991525"/>
          </a:xfrm>
          <a:prstGeom prst="lef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507667" y="6315955"/>
            <a:ext cx="16161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Loss /</a:t>
            </a:r>
          </a:p>
          <a:p>
            <a:pPr algn="ctr"/>
            <a:r>
              <a:rPr lang="en-US" sz="1000" dirty="0" smtClean="0"/>
              <a:t>Empirical risk /</a:t>
            </a:r>
          </a:p>
          <a:p>
            <a:pPr algn="ctr"/>
            <a:r>
              <a:rPr lang="en-US" sz="1000" dirty="0" smtClean="0"/>
              <a:t>Negative log-likelihood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8571919" y="6347854"/>
            <a:ext cx="186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Penalty </a:t>
            </a:r>
            <a:r>
              <a:rPr lang="en-US" sz="1000" smtClean="0"/>
              <a:t>on complicated model</a:t>
            </a:r>
            <a:endParaRPr lang="en-US" sz="1000" dirty="0" smtClean="0"/>
          </a:p>
          <a:p>
            <a:pPr algn="ctr"/>
            <a:r>
              <a:rPr lang="en-US" sz="1000" dirty="0" smtClean="0"/>
              <a:t>(“regularization”)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71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31497</TotalTime>
  <Words>1768</Words>
  <Application>Microsoft Macintosh PowerPoint</Application>
  <PresentationFormat>Widescreen</PresentationFormat>
  <Paragraphs>466</Paragraphs>
  <Slides>30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.AppleSystemUIFont</vt:lpstr>
      <vt:lpstr>Calibri</vt:lpstr>
      <vt:lpstr>Cambria Math</vt:lpstr>
      <vt:lpstr>Consolas</vt:lpstr>
      <vt:lpstr>Corbel</vt:lpstr>
      <vt:lpstr>Courier New</vt:lpstr>
      <vt:lpstr>Mangal</vt:lpstr>
      <vt:lpstr>Wingdings</vt:lpstr>
      <vt:lpstr>Arial</vt:lpstr>
      <vt:lpstr>Office Theme</vt:lpstr>
      <vt:lpstr>Introduction to Machine Learning</vt:lpstr>
      <vt:lpstr>Agenda</vt:lpstr>
      <vt:lpstr>Why machine learning?</vt:lpstr>
      <vt:lpstr>Why Python?</vt:lpstr>
      <vt:lpstr>Statistics, machine learning … what’s the diff?</vt:lpstr>
      <vt:lpstr>The 10,000 ft view</vt:lpstr>
      <vt:lpstr>The 10,000 ft view</vt:lpstr>
      <vt:lpstr>The 10,000 ft view</vt:lpstr>
      <vt:lpstr>The 10,000 ft view</vt:lpstr>
      <vt:lpstr>The 10,000 ft view</vt:lpstr>
      <vt:lpstr>An assortment of terminology and themes</vt:lpstr>
      <vt:lpstr>A machine learning pipeline</vt:lpstr>
      <vt:lpstr>Case Study: Making least squares cool again</vt:lpstr>
      <vt:lpstr>Support Vector Machines (SVM)</vt:lpstr>
      <vt:lpstr>Boosting, Bagging, and Beating Navy</vt:lpstr>
      <vt:lpstr>An aside: on loss functions</vt:lpstr>
      <vt:lpstr>A second aside: on kernels</vt:lpstr>
      <vt:lpstr>Neural nets</vt:lpstr>
      <vt:lpstr> </vt:lpstr>
      <vt:lpstr>Convolutional Neural Nets (CNNs)</vt:lpstr>
      <vt:lpstr>Recurrent Neural Nets (RNNs)</vt:lpstr>
      <vt:lpstr>Generative Adversarial Networks (GANs)</vt:lpstr>
      <vt:lpstr>Reinforcement Learning (RL)</vt:lpstr>
      <vt:lpstr> </vt:lpstr>
      <vt:lpstr>Dimensionality reduction</vt:lpstr>
      <vt:lpstr>Clustering</vt:lpstr>
      <vt:lpstr>We are Borg Bayesian</vt:lpstr>
      <vt:lpstr>I’m feeling a little bit saucy  mathy</vt:lpstr>
      <vt:lpstr>Parting thoughts</vt:lpstr>
      <vt:lpstr>Thanks!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 (in Python)</dc:title>
  <dc:creator>Microsoft Office User</dc:creator>
  <cp:lastModifiedBy>Microsoft Office User</cp:lastModifiedBy>
  <cp:revision>169</cp:revision>
  <dcterms:created xsi:type="dcterms:W3CDTF">2018-07-19T00:39:33Z</dcterms:created>
  <dcterms:modified xsi:type="dcterms:W3CDTF">2018-12-01T16:58:58Z</dcterms:modified>
</cp:coreProperties>
</file>